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panose="020B0604020202020204" charset="0"/>
      <p:regular r:id="rId19"/>
    </p:embeddedFont>
    <p:embeddedFont>
      <p:font typeface="Arimo Bold" panose="020B0604020202020204" charset="0"/>
      <p:regular r:id="rId20"/>
    </p:embeddedFont>
    <p:embeddedFont>
      <p:font typeface="Montserrat" panose="00000500000000000000" pitchFamily="2" charset="0"/>
      <p:regular r:id="rId21"/>
    </p:embeddedFont>
    <p:embeddedFont>
      <p:font typeface="Montserrat Bold" panose="00000800000000000000" charset="0"/>
      <p:regular r:id="rId22"/>
    </p:embeddedFont>
    <p:embeddedFont>
      <p:font typeface="Montserrat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436" y="1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7.svg"/><Relationship Id="rId7"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5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mailto:SangLeharFitnessFlow@gmail.com" TargetMode="Externa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7.svg"/><Relationship Id="rId7" Type="http://schemas.openxmlformats.org/officeDocument/2006/relationships/image" Target="../media/image2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11.png"/><Relationship Id="rId4" Type="http://schemas.openxmlformats.org/officeDocument/2006/relationships/image" Target="../media/image18.png"/><Relationship Id="rId9" Type="http://schemas.openxmlformats.org/officeDocument/2006/relationships/image" Target="../media/image23.jpe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5.svg"/><Relationship Id="rId7"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0.svg"/><Relationship Id="rId7" Type="http://schemas.openxmlformats.org/officeDocument/2006/relationships/image" Target="../media/image7.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2.jpeg"/><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4.svg"/><Relationship Id="rId7" Type="http://schemas.openxmlformats.org/officeDocument/2006/relationships/image" Target="../media/image7.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6.jpeg"/><Relationship Id="rId4" Type="http://schemas.openxmlformats.org/officeDocument/2006/relationships/image" Target="../media/image35.jpeg"/></Relationships>
</file>

<file path=ppt/slides/_rels/slide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 person holding a rope  Description automatically generated with medium confidence"/>
          <p:cNvSpPr/>
          <p:nvPr/>
        </p:nvSpPr>
        <p:spPr>
          <a:xfrm>
            <a:off x="0" y="0"/>
            <a:ext cx="18288002" cy="10287000"/>
          </a:xfrm>
          <a:custGeom>
            <a:avLst/>
            <a:gdLst/>
            <a:ahLst/>
            <a:cxnLst/>
            <a:rect l="l" t="t" r="r" b="b"/>
            <a:pathLst>
              <a:path w="18288002" h="10287000">
                <a:moveTo>
                  <a:pt x="0" y="0"/>
                </a:moveTo>
                <a:lnTo>
                  <a:pt x="18288002" y="0"/>
                </a:lnTo>
                <a:lnTo>
                  <a:pt x="18288002" y="10287000"/>
                </a:lnTo>
                <a:lnTo>
                  <a:pt x="0" y="10287000"/>
                </a:lnTo>
                <a:lnTo>
                  <a:pt x="0" y="0"/>
                </a:lnTo>
                <a:close/>
              </a:path>
            </a:pathLst>
          </a:custGeom>
          <a:blipFill>
            <a:blip r:embed="rId2"/>
            <a:stretch>
              <a:fillRect r="-90"/>
            </a:stretch>
          </a:blipFill>
        </p:spPr>
      </p:sp>
      <p:grpSp>
        <p:nvGrpSpPr>
          <p:cNvPr id="3" name="Group 3"/>
          <p:cNvGrpSpPr/>
          <p:nvPr/>
        </p:nvGrpSpPr>
        <p:grpSpPr>
          <a:xfrm>
            <a:off x="2311629" y="1"/>
            <a:ext cx="7302630" cy="4973738"/>
            <a:chOff x="0" y="0"/>
            <a:chExt cx="9736840" cy="6631650"/>
          </a:xfrm>
        </p:grpSpPr>
        <p:sp>
          <p:nvSpPr>
            <p:cNvPr id="4" name="Freeform 4"/>
            <p:cNvSpPr/>
            <p:nvPr/>
          </p:nvSpPr>
          <p:spPr>
            <a:xfrm>
              <a:off x="0" y="0"/>
              <a:ext cx="9736837" cy="6631686"/>
            </a:xfrm>
            <a:custGeom>
              <a:avLst/>
              <a:gdLst/>
              <a:ahLst/>
              <a:cxnLst/>
              <a:rect l="l" t="t" r="r" b="b"/>
              <a:pathLst>
                <a:path w="9736837" h="6631686">
                  <a:moveTo>
                    <a:pt x="5908040" y="6631686"/>
                  </a:moveTo>
                  <a:lnTo>
                    <a:pt x="0" y="6631686"/>
                  </a:lnTo>
                  <a:lnTo>
                    <a:pt x="3828796" y="0"/>
                  </a:lnTo>
                  <a:lnTo>
                    <a:pt x="9736837" y="0"/>
                  </a:lnTo>
                  <a:lnTo>
                    <a:pt x="5908040" y="6631686"/>
                  </a:lnTo>
                  <a:close/>
                </a:path>
              </a:pathLst>
            </a:custGeom>
            <a:solidFill>
              <a:srgbClr val="BB54E1"/>
            </a:solidFill>
          </p:spPr>
        </p:sp>
      </p:grpSp>
      <p:sp>
        <p:nvSpPr>
          <p:cNvPr id="5" name="Freeform 5"/>
          <p:cNvSpPr/>
          <p:nvPr/>
        </p:nvSpPr>
        <p:spPr>
          <a:xfrm>
            <a:off x="2302104" y="-9524"/>
            <a:ext cx="7321680" cy="4992788"/>
          </a:xfrm>
          <a:custGeom>
            <a:avLst/>
            <a:gdLst/>
            <a:ahLst/>
            <a:cxnLst/>
            <a:rect l="l" t="t" r="r" b="b"/>
            <a:pathLst>
              <a:path w="7321680" h="4992788">
                <a:moveTo>
                  <a:pt x="0" y="0"/>
                </a:moveTo>
                <a:lnTo>
                  <a:pt x="7321680" y="0"/>
                </a:lnTo>
                <a:lnTo>
                  <a:pt x="7321680" y="4992788"/>
                </a:lnTo>
                <a:lnTo>
                  <a:pt x="0" y="49927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3402108" y="1"/>
            <a:ext cx="7302630" cy="4973738"/>
            <a:chOff x="0" y="0"/>
            <a:chExt cx="9736840" cy="6631650"/>
          </a:xfrm>
        </p:grpSpPr>
        <p:sp>
          <p:nvSpPr>
            <p:cNvPr id="7" name="Freeform 7"/>
            <p:cNvSpPr/>
            <p:nvPr/>
          </p:nvSpPr>
          <p:spPr>
            <a:xfrm>
              <a:off x="0" y="0"/>
              <a:ext cx="9736837" cy="6631686"/>
            </a:xfrm>
            <a:custGeom>
              <a:avLst/>
              <a:gdLst/>
              <a:ahLst/>
              <a:cxnLst/>
              <a:rect l="l" t="t" r="r" b="b"/>
              <a:pathLst>
                <a:path w="9736837" h="6631686">
                  <a:moveTo>
                    <a:pt x="5908040" y="6631686"/>
                  </a:moveTo>
                  <a:lnTo>
                    <a:pt x="0" y="6631686"/>
                  </a:lnTo>
                  <a:lnTo>
                    <a:pt x="3828796" y="0"/>
                  </a:lnTo>
                  <a:lnTo>
                    <a:pt x="9736837" y="0"/>
                  </a:lnTo>
                  <a:lnTo>
                    <a:pt x="5908040" y="6631686"/>
                  </a:lnTo>
                  <a:close/>
                </a:path>
              </a:pathLst>
            </a:custGeom>
            <a:solidFill>
              <a:srgbClr val="BB54E1"/>
            </a:solidFill>
          </p:spPr>
        </p:sp>
      </p:grpSp>
      <p:sp>
        <p:nvSpPr>
          <p:cNvPr id="8" name="Freeform 8"/>
          <p:cNvSpPr/>
          <p:nvPr/>
        </p:nvSpPr>
        <p:spPr>
          <a:xfrm>
            <a:off x="2961188" y="-795789"/>
            <a:ext cx="7321680" cy="4992788"/>
          </a:xfrm>
          <a:custGeom>
            <a:avLst/>
            <a:gdLst/>
            <a:ahLst/>
            <a:cxnLst/>
            <a:rect l="l" t="t" r="r" b="b"/>
            <a:pathLst>
              <a:path w="7321680" h="4992788">
                <a:moveTo>
                  <a:pt x="0" y="0"/>
                </a:moveTo>
                <a:lnTo>
                  <a:pt x="7321680" y="0"/>
                </a:lnTo>
                <a:lnTo>
                  <a:pt x="7321680" y="4992788"/>
                </a:lnTo>
                <a:lnTo>
                  <a:pt x="0" y="4992788"/>
                </a:lnTo>
                <a:lnTo>
                  <a:pt x="0" y="0"/>
                </a:lnTo>
                <a:close/>
              </a:path>
            </a:pathLst>
          </a:custGeom>
          <a:blipFill>
            <a:blip r:embed="rId3">
              <a:extLst>
                <a:ext uri="{96DAC541-7B7A-43D3-8B79-37D633B846F1}">
                  <asvg:svgBlip xmlns:asvg="http://schemas.microsoft.com/office/drawing/2016/SVG/main" r:embed="rId4"/>
                </a:ext>
              </a:extLst>
            </a:blip>
            <a:stretch>
              <a:fillRect r="-12186" b="-12186"/>
            </a:stretch>
          </a:blipFill>
        </p:spPr>
      </p:sp>
      <p:grpSp>
        <p:nvGrpSpPr>
          <p:cNvPr id="9" name="Group 9"/>
          <p:cNvGrpSpPr/>
          <p:nvPr/>
        </p:nvGrpSpPr>
        <p:grpSpPr>
          <a:xfrm>
            <a:off x="548238" y="5313264"/>
            <a:ext cx="7302630" cy="4973738"/>
            <a:chOff x="0" y="0"/>
            <a:chExt cx="9736840" cy="6631650"/>
          </a:xfrm>
        </p:grpSpPr>
        <p:sp>
          <p:nvSpPr>
            <p:cNvPr id="10" name="Freeform 10"/>
            <p:cNvSpPr/>
            <p:nvPr/>
          </p:nvSpPr>
          <p:spPr>
            <a:xfrm>
              <a:off x="0" y="0"/>
              <a:ext cx="9736837" cy="6631686"/>
            </a:xfrm>
            <a:custGeom>
              <a:avLst/>
              <a:gdLst/>
              <a:ahLst/>
              <a:cxnLst/>
              <a:rect l="l" t="t" r="r" b="b"/>
              <a:pathLst>
                <a:path w="9736837" h="6631686">
                  <a:moveTo>
                    <a:pt x="5908040" y="6631686"/>
                  </a:moveTo>
                  <a:lnTo>
                    <a:pt x="0" y="6631686"/>
                  </a:lnTo>
                  <a:lnTo>
                    <a:pt x="3828796" y="0"/>
                  </a:lnTo>
                  <a:lnTo>
                    <a:pt x="9736837" y="0"/>
                  </a:lnTo>
                  <a:lnTo>
                    <a:pt x="5908040" y="6631686"/>
                  </a:lnTo>
                  <a:close/>
                </a:path>
              </a:pathLst>
            </a:custGeom>
            <a:solidFill>
              <a:srgbClr val="BB54E1"/>
            </a:solidFill>
          </p:spPr>
        </p:sp>
      </p:grpSp>
      <p:sp>
        <p:nvSpPr>
          <p:cNvPr id="11" name="Freeform 11"/>
          <p:cNvSpPr/>
          <p:nvPr/>
        </p:nvSpPr>
        <p:spPr>
          <a:xfrm>
            <a:off x="538713" y="5303739"/>
            <a:ext cx="7321680" cy="4992788"/>
          </a:xfrm>
          <a:custGeom>
            <a:avLst/>
            <a:gdLst/>
            <a:ahLst/>
            <a:cxnLst/>
            <a:rect l="l" t="t" r="r" b="b"/>
            <a:pathLst>
              <a:path w="7321680" h="4992788">
                <a:moveTo>
                  <a:pt x="0" y="0"/>
                </a:moveTo>
                <a:lnTo>
                  <a:pt x="7321680" y="0"/>
                </a:lnTo>
                <a:lnTo>
                  <a:pt x="7321680" y="4992787"/>
                </a:lnTo>
                <a:lnTo>
                  <a:pt x="0" y="49927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957780" y="5313264"/>
            <a:ext cx="7302630" cy="4973738"/>
            <a:chOff x="0" y="0"/>
            <a:chExt cx="9736840" cy="6631650"/>
          </a:xfrm>
        </p:grpSpPr>
        <p:sp>
          <p:nvSpPr>
            <p:cNvPr id="13" name="Freeform 13"/>
            <p:cNvSpPr/>
            <p:nvPr/>
          </p:nvSpPr>
          <p:spPr>
            <a:xfrm>
              <a:off x="0" y="0"/>
              <a:ext cx="9736837" cy="6631686"/>
            </a:xfrm>
            <a:custGeom>
              <a:avLst/>
              <a:gdLst/>
              <a:ahLst/>
              <a:cxnLst/>
              <a:rect l="l" t="t" r="r" b="b"/>
              <a:pathLst>
                <a:path w="9736837" h="6631686">
                  <a:moveTo>
                    <a:pt x="5908040" y="6631686"/>
                  </a:moveTo>
                  <a:lnTo>
                    <a:pt x="0" y="6631686"/>
                  </a:lnTo>
                  <a:lnTo>
                    <a:pt x="3828796" y="0"/>
                  </a:lnTo>
                  <a:lnTo>
                    <a:pt x="9736837" y="0"/>
                  </a:lnTo>
                  <a:lnTo>
                    <a:pt x="5908040" y="6631686"/>
                  </a:lnTo>
                  <a:close/>
                </a:path>
              </a:pathLst>
            </a:custGeom>
            <a:solidFill>
              <a:srgbClr val="BB54E1"/>
            </a:solidFill>
          </p:spPr>
        </p:sp>
      </p:grpSp>
      <p:sp>
        <p:nvSpPr>
          <p:cNvPr id="14" name="Freeform 14"/>
          <p:cNvSpPr/>
          <p:nvPr/>
        </p:nvSpPr>
        <p:spPr>
          <a:xfrm>
            <a:off x="-967305" y="5303739"/>
            <a:ext cx="7321680" cy="4992788"/>
          </a:xfrm>
          <a:custGeom>
            <a:avLst/>
            <a:gdLst/>
            <a:ahLst/>
            <a:cxnLst/>
            <a:rect l="l" t="t" r="r" b="b"/>
            <a:pathLst>
              <a:path w="7321680" h="4992788">
                <a:moveTo>
                  <a:pt x="0" y="0"/>
                </a:moveTo>
                <a:lnTo>
                  <a:pt x="7321680" y="0"/>
                </a:lnTo>
                <a:lnTo>
                  <a:pt x="7321680" y="4992787"/>
                </a:lnTo>
                <a:lnTo>
                  <a:pt x="0" y="49927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243508" y="1341440"/>
            <a:ext cx="7604126" cy="7604125"/>
          </a:xfrm>
          <a:custGeom>
            <a:avLst/>
            <a:gdLst/>
            <a:ahLst/>
            <a:cxnLst/>
            <a:rect l="l" t="t" r="r" b="b"/>
            <a:pathLst>
              <a:path w="7604126" h="7604125">
                <a:moveTo>
                  <a:pt x="0" y="0"/>
                </a:moveTo>
                <a:lnTo>
                  <a:pt x="7604125" y="0"/>
                </a:lnTo>
                <a:lnTo>
                  <a:pt x="7604125" y="7604125"/>
                </a:lnTo>
                <a:lnTo>
                  <a:pt x="0" y="76041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789215" y="1880900"/>
            <a:ext cx="6512709" cy="6541900"/>
            <a:chOff x="0" y="0"/>
            <a:chExt cx="8683612" cy="8722534"/>
          </a:xfrm>
        </p:grpSpPr>
        <p:sp>
          <p:nvSpPr>
            <p:cNvPr id="17" name="Freeform 17"/>
            <p:cNvSpPr/>
            <p:nvPr/>
          </p:nvSpPr>
          <p:spPr>
            <a:xfrm>
              <a:off x="0" y="0"/>
              <a:ext cx="8683625" cy="8722487"/>
            </a:xfrm>
            <a:custGeom>
              <a:avLst/>
              <a:gdLst/>
              <a:ahLst/>
              <a:cxnLst/>
              <a:rect l="l" t="t" r="r" b="b"/>
              <a:pathLst>
                <a:path w="8683625" h="8722487">
                  <a:moveTo>
                    <a:pt x="4341749" y="0"/>
                  </a:moveTo>
                  <a:cubicBezTo>
                    <a:pt x="6742811" y="10795"/>
                    <a:pt x="8683625" y="1960245"/>
                    <a:pt x="8683625" y="4361307"/>
                  </a:cubicBezTo>
                  <a:cubicBezTo>
                    <a:pt x="8683625" y="6762369"/>
                    <a:pt x="6742811" y="8711819"/>
                    <a:pt x="4341749" y="8722487"/>
                  </a:cubicBezTo>
                  <a:cubicBezTo>
                    <a:pt x="1940814" y="8711819"/>
                    <a:pt x="0" y="6762369"/>
                    <a:pt x="0" y="4361307"/>
                  </a:cubicBezTo>
                  <a:cubicBezTo>
                    <a:pt x="0" y="1960245"/>
                    <a:pt x="1940814" y="10795"/>
                    <a:pt x="4341749" y="0"/>
                  </a:cubicBezTo>
                  <a:close/>
                </a:path>
              </a:pathLst>
            </a:custGeom>
            <a:solidFill>
              <a:srgbClr val="FFFFFF"/>
            </a:solidFill>
          </p:spPr>
        </p:sp>
      </p:grpSp>
      <p:sp>
        <p:nvSpPr>
          <p:cNvPr id="18" name="Freeform 18"/>
          <p:cNvSpPr/>
          <p:nvPr/>
        </p:nvSpPr>
        <p:spPr>
          <a:xfrm>
            <a:off x="1073792" y="8424868"/>
            <a:ext cx="700828" cy="816102"/>
          </a:xfrm>
          <a:custGeom>
            <a:avLst/>
            <a:gdLst/>
            <a:ahLst/>
            <a:cxnLst/>
            <a:rect l="l" t="t" r="r" b="b"/>
            <a:pathLst>
              <a:path w="700828" h="816102">
                <a:moveTo>
                  <a:pt x="0" y="0"/>
                </a:moveTo>
                <a:lnTo>
                  <a:pt x="700828" y="0"/>
                </a:lnTo>
                <a:lnTo>
                  <a:pt x="700828" y="816102"/>
                </a:lnTo>
                <a:lnTo>
                  <a:pt x="0" y="816102"/>
                </a:lnTo>
                <a:lnTo>
                  <a:pt x="0" y="0"/>
                </a:lnTo>
                <a:close/>
              </a:path>
            </a:pathLst>
          </a:custGeom>
          <a:blipFill>
            <a:blip r:embed="rId7">
              <a:extLst>
                <a:ext uri="{96DAC541-7B7A-43D3-8B79-37D633B846F1}">
                  <asvg:svgBlip xmlns:asvg="http://schemas.microsoft.com/office/drawing/2016/SVG/main" r:embed="rId8"/>
                </a:ext>
              </a:extLst>
            </a:blip>
            <a:stretch>
              <a:fillRect l="-99" r="-99"/>
            </a:stretch>
          </a:blipFill>
        </p:spPr>
      </p:sp>
      <p:sp>
        <p:nvSpPr>
          <p:cNvPr id="19" name="Freeform 19"/>
          <p:cNvSpPr/>
          <p:nvPr/>
        </p:nvSpPr>
        <p:spPr>
          <a:xfrm>
            <a:off x="7869918" y="1555842"/>
            <a:ext cx="700828" cy="816102"/>
          </a:xfrm>
          <a:custGeom>
            <a:avLst/>
            <a:gdLst/>
            <a:ahLst/>
            <a:cxnLst/>
            <a:rect l="l" t="t" r="r" b="b"/>
            <a:pathLst>
              <a:path w="700828" h="816102">
                <a:moveTo>
                  <a:pt x="0" y="0"/>
                </a:moveTo>
                <a:lnTo>
                  <a:pt x="700828" y="0"/>
                </a:lnTo>
                <a:lnTo>
                  <a:pt x="700828" y="816102"/>
                </a:lnTo>
                <a:lnTo>
                  <a:pt x="0" y="816102"/>
                </a:lnTo>
                <a:lnTo>
                  <a:pt x="0" y="0"/>
                </a:lnTo>
                <a:close/>
              </a:path>
            </a:pathLst>
          </a:custGeom>
          <a:blipFill>
            <a:blip r:embed="rId7">
              <a:extLst>
                <a:ext uri="{96DAC541-7B7A-43D3-8B79-37D633B846F1}">
                  <asvg:svgBlip xmlns:asvg="http://schemas.microsoft.com/office/drawing/2016/SVG/main" r:embed="rId8"/>
                </a:ext>
              </a:extLst>
            </a:blip>
            <a:stretch>
              <a:fillRect l="-99" r="-99"/>
            </a:stretch>
          </a:blipFill>
        </p:spPr>
      </p:sp>
      <p:grpSp>
        <p:nvGrpSpPr>
          <p:cNvPr id="20" name="Group 20"/>
          <p:cNvGrpSpPr/>
          <p:nvPr/>
        </p:nvGrpSpPr>
        <p:grpSpPr>
          <a:xfrm>
            <a:off x="9614055" y="3202844"/>
            <a:ext cx="8182266" cy="2317928"/>
            <a:chOff x="0" y="0"/>
            <a:chExt cx="10909688" cy="3090570"/>
          </a:xfrm>
        </p:grpSpPr>
        <p:sp>
          <p:nvSpPr>
            <p:cNvPr id="21" name="Freeform 21"/>
            <p:cNvSpPr/>
            <p:nvPr/>
          </p:nvSpPr>
          <p:spPr>
            <a:xfrm>
              <a:off x="0" y="0"/>
              <a:ext cx="10909688" cy="3090570"/>
            </a:xfrm>
            <a:custGeom>
              <a:avLst/>
              <a:gdLst/>
              <a:ahLst/>
              <a:cxnLst/>
              <a:rect l="l" t="t" r="r" b="b"/>
              <a:pathLst>
                <a:path w="10909688" h="3090570">
                  <a:moveTo>
                    <a:pt x="0" y="0"/>
                  </a:moveTo>
                  <a:lnTo>
                    <a:pt x="10909688" y="0"/>
                  </a:lnTo>
                  <a:lnTo>
                    <a:pt x="10909688" y="3090570"/>
                  </a:lnTo>
                  <a:lnTo>
                    <a:pt x="0" y="3090570"/>
                  </a:lnTo>
                  <a:close/>
                </a:path>
              </a:pathLst>
            </a:custGeom>
            <a:solidFill>
              <a:srgbClr val="000000">
                <a:alpha val="0"/>
              </a:srgbClr>
            </a:solidFill>
          </p:spPr>
        </p:sp>
        <p:sp>
          <p:nvSpPr>
            <p:cNvPr id="22" name="TextBox 22"/>
            <p:cNvSpPr txBox="1"/>
            <p:nvPr/>
          </p:nvSpPr>
          <p:spPr>
            <a:xfrm>
              <a:off x="0" y="-9525"/>
              <a:ext cx="10909688" cy="3100095"/>
            </a:xfrm>
            <a:prstGeom prst="rect">
              <a:avLst/>
            </a:prstGeom>
          </p:spPr>
          <p:txBody>
            <a:bodyPr lIns="0" tIns="0" rIns="0" bIns="0" rtlCol="0" anchor="t"/>
            <a:lstStyle/>
            <a:p>
              <a:pPr algn="ctr">
                <a:lnSpc>
                  <a:spcPts val="7920"/>
                </a:lnSpc>
              </a:pPr>
              <a:r>
                <a:rPr lang="en-US" sz="6600" b="1">
                  <a:solidFill>
                    <a:srgbClr val="BB54E1"/>
                  </a:solidFill>
                  <a:latin typeface="Montserrat Bold"/>
                  <a:ea typeface="Montserrat Bold"/>
                  <a:cs typeface="Montserrat Bold"/>
                  <a:sym typeface="Montserrat Bold"/>
                </a:rPr>
                <a:t>Gym Fitness </a:t>
              </a:r>
              <a:r>
                <a:rPr lang="en-US" sz="6600" b="1">
                  <a:solidFill>
                    <a:srgbClr val="FFFFFF"/>
                  </a:solidFill>
                  <a:latin typeface="Montserrat Bold"/>
                  <a:ea typeface="Montserrat Bold"/>
                  <a:cs typeface="Montserrat Bold"/>
                  <a:sym typeface="Montserrat Bold"/>
                </a:rPr>
                <a:t>Management</a:t>
              </a:r>
            </a:p>
          </p:txBody>
        </p:sp>
      </p:grpSp>
      <p:grpSp>
        <p:nvGrpSpPr>
          <p:cNvPr id="23" name="Group 23"/>
          <p:cNvGrpSpPr/>
          <p:nvPr/>
        </p:nvGrpSpPr>
        <p:grpSpPr>
          <a:xfrm>
            <a:off x="10783234" y="5520771"/>
            <a:ext cx="6476066" cy="784830"/>
            <a:chOff x="0" y="0"/>
            <a:chExt cx="8634754" cy="1046440"/>
          </a:xfrm>
        </p:grpSpPr>
        <p:sp>
          <p:nvSpPr>
            <p:cNvPr id="24" name="Freeform 24"/>
            <p:cNvSpPr/>
            <p:nvPr/>
          </p:nvSpPr>
          <p:spPr>
            <a:xfrm>
              <a:off x="0" y="0"/>
              <a:ext cx="8634754" cy="1046440"/>
            </a:xfrm>
            <a:custGeom>
              <a:avLst/>
              <a:gdLst/>
              <a:ahLst/>
              <a:cxnLst/>
              <a:rect l="l" t="t" r="r" b="b"/>
              <a:pathLst>
                <a:path w="8634754" h="1046440">
                  <a:moveTo>
                    <a:pt x="0" y="0"/>
                  </a:moveTo>
                  <a:lnTo>
                    <a:pt x="8634754" y="0"/>
                  </a:lnTo>
                  <a:lnTo>
                    <a:pt x="8634754" y="1046440"/>
                  </a:lnTo>
                  <a:lnTo>
                    <a:pt x="0" y="1046440"/>
                  </a:lnTo>
                  <a:close/>
                </a:path>
              </a:pathLst>
            </a:custGeom>
            <a:solidFill>
              <a:srgbClr val="000000">
                <a:alpha val="0"/>
              </a:srgbClr>
            </a:solidFill>
          </p:spPr>
        </p:sp>
        <p:sp>
          <p:nvSpPr>
            <p:cNvPr id="25" name="TextBox 25"/>
            <p:cNvSpPr txBox="1"/>
            <p:nvPr/>
          </p:nvSpPr>
          <p:spPr>
            <a:xfrm>
              <a:off x="0" y="0"/>
              <a:ext cx="8634754" cy="1046440"/>
            </a:xfrm>
            <a:prstGeom prst="rect">
              <a:avLst/>
            </a:prstGeom>
          </p:spPr>
          <p:txBody>
            <a:bodyPr lIns="0" tIns="0" rIns="0" bIns="0" rtlCol="0" anchor="t"/>
            <a:lstStyle/>
            <a:p>
              <a:pPr algn="ctr">
                <a:lnSpc>
                  <a:spcPts val="2520"/>
                </a:lnSpc>
              </a:pPr>
              <a:r>
                <a:rPr lang="en-US" sz="2100">
                  <a:solidFill>
                    <a:srgbClr val="FFFFFF"/>
                  </a:solidFill>
                  <a:latin typeface="Montserrat"/>
                  <a:ea typeface="Montserrat"/>
                  <a:cs typeface="Montserrat"/>
                  <a:sym typeface="Montserrat"/>
                </a:rPr>
                <a:t>A Comprehensive Platform for Membership, Workouts, and Administration</a:t>
              </a:r>
            </a:p>
          </p:txBody>
        </p:sp>
      </p:grpSp>
      <p:grpSp>
        <p:nvGrpSpPr>
          <p:cNvPr id="26" name="Group 26"/>
          <p:cNvGrpSpPr/>
          <p:nvPr/>
        </p:nvGrpSpPr>
        <p:grpSpPr>
          <a:xfrm>
            <a:off x="12371255" y="7636009"/>
            <a:ext cx="4229974" cy="1133726"/>
            <a:chOff x="0" y="0"/>
            <a:chExt cx="5639965" cy="1511635"/>
          </a:xfrm>
        </p:grpSpPr>
        <p:grpSp>
          <p:nvGrpSpPr>
            <p:cNvPr id="27" name="Group 27"/>
            <p:cNvGrpSpPr/>
            <p:nvPr/>
          </p:nvGrpSpPr>
          <p:grpSpPr>
            <a:xfrm>
              <a:off x="0" y="0"/>
              <a:ext cx="5639965" cy="1511635"/>
              <a:chOff x="0" y="0"/>
              <a:chExt cx="5639965" cy="1511635"/>
            </a:xfrm>
          </p:grpSpPr>
          <p:sp>
            <p:nvSpPr>
              <p:cNvPr id="28" name="Freeform 28"/>
              <p:cNvSpPr/>
              <p:nvPr/>
            </p:nvSpPr>
            <p:spPr>
              <a:xfrm>
                <a:off x="0" y="0"/>
                <a:ext cx="5639917" cy="1511638"/>
              </a:xfrm>
              <a:custGeom>
                <a:avLst/>
                <a:gdLst/>
                <a:ahLst/>
                <a:cxnLst/>
                <a:rect l="l" t="t" r="r" b="b"/>
                <a:pathLst>
                  <a:path w="5639917" h="1511638">
                    <a:moveTo>
                      <a:pt x="0" y="755729"/>
                    </a:moveTo>
                    <a:cubicBezTo>
                      <a:pt x="0" y="338464"/>
                      <a:pt x="303206" y="0"/>
                      <a:pt x="677003" y="0"/>
                    </a:cubicBezTo>
                    <a:lnTo>
                      <a:pt x="4962914" y="0"/>
                    </a:lnTo>
                    <a:cubicBezTo>
                      <a:pt x="5336873" y="0"/>
                      <a:pt x="5639917" y="338464"/>
                      <a:pt x="5639917" y="755729"/>
                    </a:cubicBezTo>
                    <a:cubicBezTo>
                      <a:pt x="5639917" y="1172994"/>
                      <a:pt x="5336711" y="1511459"/>
                      <a:pt x="4962914" y="1511459"/>
                    </a:cubicBezTo>
                    <a:lnTo>
                      <a:pt x="677003" y="1511459"/>
                    </a:lnTo>
                    <a:cubicBezTo>
                      <a:pt x="303206" y="1511638"/>
                      <a:pt x="0" y="1173175"/>
                      <a:pt x="0" y="755729"/>
                    </a:cubicBezTo>
                    <a:close/>
                  </a:path>
                </a:pathLst>
              </a:custGeom>
              <a:solidFill>
                <a:srgbClr val="FFFFFF"/>
              </a:solidFill>
            </p:spPr>
          </p:sp>
        </p:grpSp>
        <p:sp>
          <p:nvSpPr>
            <p:cNvPr id="29" name="Freeform 29"/>
            <p:cNvSpPr/>
            <p:nvPr/>
          </p:nvSpPr>
          <p:spPr>
            <a:xfrm>
              <a:off x="4618681" y="339598"/>
              <a:ext cx="869332" cy="869332"/>
            </a:xfrm>
            <a:custGeom>
              <a:avLst/>
              <a:gdLst/>
              <a:ahLst/>
              <a:cxnLst/>
              <a:rect l="l" t="t" r="r" b="b"/>
              <a:pathLst>
                <a:path w="869332" h="869332">
                  <a:moveTo>
                    <a:pt x="0" y="0"/>
                  </a:moveTo>
                  <a:lnTo>
                    <a:pt x="869332" y="0"/>
                  </a:lnTo>
                  <a:lnTo>
                    <a:pt x="869332" y="869332"/>
                  </a:lnTo>
                  <a:lnTo>
                    <a:pt x="0" y="8693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0" name="Group 30"/>
            <p:cNvGrpSpPr/>
            <p:nvPr/>
          </p:nvGrpSpPr>
          <p:grpSpPr>
            <a:xfrm>
              <a:off x="286020" y="196271"/>
              <a:ext cx="4332661" cy="1119093"/>
              <a:chOff x="0" y="0"/>
              <a:chExt cx="4332661" cy="1119093"/>
            </a:xfrm>
          </p:grpSpPr>
          <p:sp>
            <p:nvSpPr>
              <p:cNvPr id="31" name="Freeform 31"/>
              <p:cNvSpPr/>
              <p:nvPr/>
            </p:nvSpPr>
            <p:spPr>
              <a:xfrm>
                <a:off x="0" y="0"/>
                <a:ext cx="4332661" cy="1119093"/>
              </a:xfrm>
              <a:custGeom>
                <a:avLst/>
                <a:gdLst/>
                <a:ahLst/>
                <a:cxnLst/>
                <a:rect l="l" t="t" r="r" b="b"/>
                <a:pathLst>
                  <a:path w="4332661" h="1119093">
                    <a:moveTo>
                      <a:pt x="0" y="0"/>
                    </a:moveTo>
                    <a:lnTo>
                      <a:pt x="4332661" y="0"/>
                    </a:lnTo>
                    <a:lnTo>
                      <a:pt x="4332661" y="1119093"/>
                    </a:lnTo>
                    <a:lnTo>
                      <a:pt x="0" y="1119093"/>
                    </a:lnTo>
                    <a:close/>
                  </a:path>
                </a:pathLst>
              </a:custGeom>
              <a:solidFill>
                <a:srgbClr val="000000">
                  <a:alpha val="0"/>
                </a:srgbClr>
              </a:solidFill>
            </p:spPr>
          </p:sp>
          <p:sp>
            <p:nvSpPr>
              <p:cNvPr id="32" name="TextBox 32"/>
              <p:cNvSpPr txBox="1"/>
              <p:nvPr/>
            </p:nvSpPr>
            <p:spPr>
              <a:xfrm>
                <a:off x="0" y="9525"/>
                <a:ext cx="4332661" cy="1109568"/>
              </a:xfrm>
              <a:prstGeom prst="rect">
                <a:avLst/>
              </a:prstGeom>
            </p:spPr>
            <p:txBody>
              <a:bodyPr lIns="0" tIns="0" rIns="0" bIns="0" rtlCol="0" anchor="t"/>
              <a:lstStyle/>
              <a:p>
                <a:pPr algn="ctr">
                  <a:lnSpc>
                    <a:spcPts val="2879"/>
                  </a:lnSpc>
                </a:pPr>
                <a:r>
                  <a:rPr lang="en-US" sz="2400" b="1">
                    <a:solidFill>
                      <a:srgbClr val="262626"/>
                    </a:solidFill>
                    <a:latin typeface="Montserrat Bold"/>
                    <a:ea typeface="Montserrat Bold"/>
                    <a:cs typeface="Montserrat Bold"/>
                    <a:sym typeface="Montserrat Bold"/>
                  </a:rPr>
                  <a:t>Sangita Rawlo (107223504043)</a:t>
                </a:r>
              </a:p>
            </p:txBody>
          </p:sp>
        </p:grpSp>
      </p:grpSp>
      <p:grpSp>
        <p:nvGrpSpPr>
          <p:cNvPr id="33" name="Group 33"/>
          <p:cNvGrpSpPr/>
          <p:nvPr/>
        </p:nvGrpSpPr>
        <p:grpSpPr>
          <a:xfrm>
            <a:off x="1958246" y="2064526"/>
            <a:ext cx="6174647" cy="617464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sp>
      </p:grpSp>
      <p:grpSp>
        <p:nvGrpSpPr>
          <p:cNvPr id="35" name="Group 35"/>
          <p:cNvGrpSpPr/>
          <p:nvPr/>
        </p:nvGrpSpPr>
        <p:grpSpPr>
          <a:xfrm>
            <a:off x="142205" y="357430"/>
            <a:ext cx="4338847" cy="671270"/>
            <a:chOff x="0" y="0"/>
            <a:chExt cx="5785129" cy="895027"/>
          </a:xfrm>
        </p:grpSpPr>
        <p:grpSp>
          <p:nvGrpSpPr>
            <p:cNvPr id="36" name="Group 36"/>
            <p:cNvGrpSpPr/>
            <p:nvPr/>
          </p:nvGrpSpPr>
          <p:grpSpPr>
            <a:xfrm>
              <a:off x="1568828" y="139736"/>
              <a:ext cx="4216301" cy="615554"/>
              <a:chOff x="0" y="0"/>
              <a:chExt cx="4216301" cy="615554"/>
            </a:xfrm>
          </p:grpSpPr>
          <p:sp>
            <p:nvSpPr>
              <p:cNvPr id="37" name="Freeform 37"/>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38" name="TextBox 38"/>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FFFFFF"/>
                    </a:solidFill>
                    <a:latin typeface="Montserrat"/>
                    <a:ea typeface="Montserrat"/>
                    <a:cs typeface="Montserrat"/>
                    <a:sym typeface="Montserrat"/>
                  </a:rPr>
                  <a:t>SangLehar FitnessFlow</a:t>
                </a:r>
              </a:p>
            </p:txBody>
          </p:sp>
        </p:grpSp>
        <p:sp>
          <p:nvSpPr>
            <p:cNvPr id="39" name="Freeform 39"/>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12"/>
              <a:stretch>
                <a:fillRect/>
              </a:stretch>
            </a:blipFill>
          </p:spPr>
        </p:sp>
      </p:grpSp>
      <p:grpSp>
        <p:nvGrpSpPr>
          <p:cNvPr id="40" name="Group 40"/>
          <p:cNvGrpSpPr/>
          <p:nvPr/>
        </p:nvGrpSpPr>
        <p:grpSpPr>
          <a:xfrm>
            <a:off x="12725616" y="6932393"/>
            <a:ext cx="3521251" cy="601549"/>
            <a:chOff x="0" y="0"/>
            <a:chExt cx="6195642" cy="1058426"/>
          </a:xfrm>
        </p:grpSpPr>
        <p:sp>
          <p:nvSpPr>
            <p:cNvPr id="41" name="Freeform 41"/>
            <p:cNvSpPr/>
            <p:nvPr/>
          </p:nvSpPr>
          <p:spPr>
            <a:xfrm>
              <a:off x="0" y="0"/>
              <a:ext cx="6195642" cy="1058426"/>
            </a:xfrm>
            <a:custGeom>
              <a:avLst/>
              <a:gdLst/>
              <a:ahLst/>
              <a:cxnLst/>
              <a:rect l="l" t="t" r="r" b="b"/>
              <a:pathLst>
                <a:path w="6195642" h="1058426">
                  <a:moveTo>
                    <a:pt x="0" y="0"/>
                  </a:moveTo>
                  <a:lnTo>
                    <a:pt x="6195642" y="0"/>
                  </a:lnTo>
                  <a:lnTo>
                    <a:pt x="6195642" y="1058426"/>
                  </a:lnTo>
                  <a:lnTo>
                    <a:pt x="0" y="1058426"/>
                  </a:lnTo>
                  <a:close/>
                </a:path>
              </a:pathLst>
            </a:custGeom>
            <a:solidFill>
              <a:srgbClr val="000000">
                <a:alpha val="0"/>
              </a:srgbClr>
            </a:solidFill>
          </p:spPr>
        </p:sp>
        <p:sp>
          <p:nvSpPr>
            <p:cNvPr id="42" name="TextBox 42"/>
            <p:cNvSpPr txBox="1"/>
            <p:nvPr/>
          </p:nvSpPr>
          <p:spPr>
            <a:xfrm>
              <a:off x="0" y="0"/>
              <a:ext cx="6195642" cy="1058426"/>
            </a:xfrm>
            <a:prstGeom prst="rect">
              <a:avLst/>
            </a:prstGeom>
          </p:spPr>
          <p:txBody>
            <a:bodyPr lIns="0" tIns="0" rIns="0" bIns="0" rtlCol="0" anchor="t"/>
            <a:lstStyle/>
            <a:p>
              <a:pPr algn="ctr">
                <a:lnSpc>
                  <a:spcPts val="3600"/>
                </a:lnSpc>
              </a:pPr>
              <a:r>
                <a:rPr lang="en-US" sz="3000" b="1">
                  <a:solidFill>
                    <a:srgbClr val="BB54E1"/>
                  </a:solidFill>
                  <a:latin typeface="Montserrat Bold"/>
                  <a:ea typeface="Montserrat Bold"/>
                  <a:cs typeface="Montserrat Bold"/>
                  <a:sym typeface="Montserrat Bold"/>
                </a:rPr>
                <a:t>Presented By:</a:t>
              </a:r>
            </a:p>
          </p:txBody>
        </p:sp>
      </p:grpSp>
      <p:grpSp>
        <p:nvGrpSpPr>
          <p:cNvPr id="43" name="Group 43"/>
          <p:cNvGrpSpPr/>
          <p:nvPr/>
        </p:nvGrpSpPr>
        <p:grpSpPr>
          <a:xfrm>
            <a:off x="12371255" y="8945565"/>
            <a:ext cx="4229974" cy="1133726"/>
            <a:chOff x="0" y="0"/>
            <a:chExt cx="5639965" cy="1511635"/>
          </a:xfrm>
        </p:grpSpPr>
        <p:grpSp>
          <p:nvGrpSpPr>
            <p:cNvPr id="44" name="Group 44"/>
            <p:cNvGrpSpPr/>
            <p:nvPr/>
          </p:nvGrpSpPr>
          <p:grpSpPr>
            <a:xfrm>
              <a:off x="0" y="0"/>
              <a:ext cx="5639965" cy="1511635"/>
              <a:chOff x="0" y="0"/>
              <a:chExt cx="5639965" cy="1511635"/>
            </a:xfrm>
          </p:grpSpPr>
          <p:sp>
            <p:nvSpPr>
              <p:cNvPr id="45" name="Freeform 45"/>
              <p:cNvSpPr/>
              <p:nvPr/>
            </p:nvSpPr>
            <p:spPr>
              <a:xfrm>
                <a:off x="0" y="0"/>
                <a:ext cx="5639917" cy="1511638"/>
              </a:xfrm>
              <a:custGeom>
                <a:avLst/>
                <a:gdLst/>
                <a:ahLst/>
                <a:cxnLst/>
                <a:rect l="l" t="t" r="r" b="b"/>
                <a:pathLst>
                  <a:path w="5639917" h="1511638">
                    <a:moveTo>
                      <a:pt x="0" y="755729"/>
                    </a:moveTo>
                    <a:cubicBezTo>
                      <a:pt x="0" y="338464"/>
                      <a:pt x="303206" y="0"/>
                      <a:pt x="677003" y="0"/>
                    </a:cubicBezTo>
                    <a:lnTo>
                      <a:pt x="4962914" y="0"/>
                    </a:lnTo>
                    <a:cubicBezTo>
                      <a:pt x="5336873" y="0"/>
                      <a:pt x="5639917" y="338464"/>
                      <a:pt x="5639917" y="755729"/>
                    </a:cubicBezTo>
                    <a:cubicBezTo>
                      <a:pt x="5639917" y="1172994"/>
                      <a:pt x="5336711" y="1511459"/>
                      <a:pt x="4962914" y="1511459"/>
                    </a:cubicBezTo>
                    <a:lnTo>
                      <a:pt x="677003" y="1511459"/>
                    </a:lnTo>
                    <a:cubicBezTo>
                      <a:pt x="303206" y="1511638"/>
                      <a:pt x="0" y="1173175"/>
                      <a:pt x="0" y="755729"/>
                    </a:cubicBezTo>
                    <a:close/>
                  </a:path>
                </a:pathLst>
              </a:custGeom>
              <a:solidFill>
                <a:srgbClr val="FFFFFF"/>
              </a:solidFill>
            </p:spPr>
          </p:sp>
        </p:grpSp>
        <p:sp>
          <p:nvSpPr>
            <p:cNvPr id="46" name="Freeform 46"/>
            <p:cNvSpPr/>
            <p:nvPr/>
          </p:nvSpPr>
          <p:spPr>
            <a:xfrm>
              <a:off x="4618681" y="339598"/>
              <a:ext cx="869332" cy="869332"/>
            </a:xfrm>
            <a:custGeom>
              <a:avLst/>
              <a:gdLst/>
              <a:ahLst/>
              <a:cxnLst/>
              <a:rect l="l" t="t" r="r" b="b"/>
              <a:pathLst>
                <a:path w="869332" h="869332">
                  <a:moveTo>
                    <a:pt x="0" y="0"/>
                  </a:moveTo>
                  <a:lnTo>
                    <a:pt x="869332" y="0"/>
                  </a:lnTo>
                  <a:lnTo>
                    <a:pt x="869332" y="869332"/>
                  </a:lnTo>
                  <a:lnTo>
                    <a:pt x="0" y="8693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47" name="Group 47"/>
            <p:cNvGrpSpPr/>
            <p:nvPr/>
          </p:nvGrpSpPr>
          <p:grpSpPr>
            <a:xfrm>
              <a:off x="286020" y="196271"/>
              <a:ext cx="4332661" cy="1119093"/>
              <a:chOff x="0" y="0"/>
              <a:chExt cx="4332661" cy="1119093"/>
            </a:xfrm>
          </p:grpSpPr>
          <p:sp>
            <p:nvSpPr>
              <p:cNvPr id="48" name="Freeform 48"/>
              <p:cNvSpPr/>
              <p:nvPr/>
            </p:nvSpPr>
            <p:spPr>
              <a:xfrm>
                <a:off x="0" y="0"/>
                <a:ext cx="4332661" cy="1119093"/>
              </a:xfrm>
              <a:custGeom>
                <a:avLst/>
                <a:gdLst/>
                <a:ahLst/>
                <a:cxnLst/>
                <a:rect l="l" t="t" r="r" b="b"/>
                <a:pathLst>
                  <a:path w="4332661" h="1119093">
                    <a:moveTo>
                      <a:pt x="0" y="0"/>
                    </a:moveTo>
                    <a:lnTo>
                      <a:pt x="4332661" y="0"/>
                    </a:lnTo>
                    <a:lnTo>
                      <a:pt x="4332661" y="1119093"/>
                    </a:lnTo>
                    <a:lnTo>
                      <a:pt x="0" y="1119093"/>
                    </a:lnTo>
                    <a:close/>
                  </a:path>
                </a:pathLst>
              </a:custGeom>
              <a:solidFill>
                <a:srgbClr val="000000">
                  <a:alpha val="0"/>
                </a:srgbClr>
              </a:solidFill>
            </p:spPr>
          </p:sp>
          <p:sp>
            <p:nvSpPr>
              <p:cNvPr id="49" name="TextBox 49"/>
              <p:cNvSpPr txBox="1"/>
              <p:nvPr/>
            </p:nvSpPr>
            <p:spPr>
              <a:xfrm>
                <a:off x="0" y="9525"/>
                <a:ext cx="4332661" cy="1109568"/>
              </a:xfrm>
              <a:prstGeom prst="rect">
                <a:avLst/>
              </a:prstGeom>
            </p:spPr>
            <p:txBody>
              <a:bodyPr lIns="0" tIns="0" rIns="0" bIns="0" rtlCol="0" anchor="t"/>
              <a:lstStyle/>
              <a:p>
                <a:pPr algn="ctr">
                  <a:lnSpc>
                    <a:spcPts val="2879"/>
                  </a:lnSpc>
                </a:pPr>
                <a:r>
                  <a:rPr lang="en-US" sz="2400" b="1">
                    <a:solidFill>
                      <a:srgbClr val="262626"/>
                    </a:solidFill>
                    <a:latin typeface="Montserrat Bold"/>
                    <a:ea typeface="Montserrat Bold"/>
                    <a:cs typeface="Montserrat Bold"/>
                    <a:sym typeface="Montserrat Bold"/>
                  </a:rPr>
                  <a:t>Leharika.k (107223504014)</a:t>
                </a: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27751" y="3376261"/>
            <a:ext cx="670478" cy="780760"/>
          </a:xfrm>
          <a:custGeom>
            <a:avLst/>
            <a:gdLst/>
            <a:ahLst/>
            <a:cxnLst/>
            <a:rect l="l" t="t" r="r" b="b"/>
            <a:pathLst>
              <a:path w="670478" h="780760">
                <a:moveTo>
                  <a:pt x="0" y="0"/>
                </a:moveTo>
                <a:lnTo>
                  <a:pt x="670477" y="0"/>
                </a:lnTo>
                <a:lnTo>
                  <a:pt x="670477"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3" name="Freeform 3"/>
          <p:cNvSpPr/>
          <p:nvPr/>
        </p:nvSpPr>
        <p:spPr>
          <a:xfrm>
            <a:off x="14903911" y="7765914"/>
            <a:ext cx="670478" cy="780761"/>
          </a:xfrm>
          <a:custGeom>
            <a:avLst/>
            <a:gdLst/>
            <a:ahLst/>
            <a:cxnLst/>
            <a:rect l="l" t="t" r="r" b="b"/>
            <a:pathLst>
              <a:path w="670478" h="780761">
                <a:moveTo>
                  <a:pt x="0" y="0"/>
                </a:moveTo>
                <a:lnTo>
                  <a:pt x="670478" y="0"/>
                </a:lnTo>
                <a:lnTo>
                  <a:pt x="670478"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4" name="Freeform 4"/>
          <p:cNvSpPr/>
          <p:nvPr/>
        </p:nvSpPr>
        <p:spPr>
          <a:xfrm>
            <a:off x="1028700" y="2985880"/>
            <a:ext cx="670477" cy="780761"/>
          </a:xfrm>
          <a:custGeom>
            <a:avLst/>
            <a:gdLst/>
            <a:ahLst/>
            <a:cxnLst/>
            <a:rect l="l" t="t" r="r" b="b"/>
            <a:pathLst>
              <a:path w="670477" h="780761">
                <a:moveTo>
                  <a:pt x="0" y="0"/>
                </a:moveTo>
                <a:lnTo>
                  <a:pt x="670477" y="0"/>
                </a:lnTo>
                <a:lnTo>
                  <a:pt x="670477" y="780761"/>
                </a:lnTo>
                <a:lnTo>
                  <a:pt x="0" y="780761"/>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grpSp>
        <p:nvGrpSpPr>
          <p:cNvPr id="5" name="Group 5"/>
          <p:cNvGrpSpPr/>
          <p:nvPr/>
        </p:nvGrpSpPr>
        <p:grpSpPr>
          <a:xfrm>
            <a:off x="3111728" y="1028700"/>
            <a:ext cx="11204348" cy="1079093"/>
            <a:chOff x="0" y="0"/>
            <a:chExt cx="14939131" cy="1438791"/>
          </a:xfrm>
        </p:grpSpPr>
        <p:sp>
          <p:nvSpPr>
            <p:cNvPr id="6" name="Freeform 6"/>
            <p:cNvSpPr/>
            <p:nvPr/>
          </p:nvSpPr>
          <p:spPr>
            <a:xfrm>
              <a:off x="0" y="0"/>
              <a:ext cx="14939132" cy="1438791"/>
            </a:xfrm>
            <a:custGeom>
              <a:avLst/>
              <a:gdLst/>
              <a:ahLst/>
              <a:cxnLst/>
              <a:rect l="l" t="t" r="r" b="b"/>
              <a:pathLst>
                <a:path w="14939132" h="1438791">
                  <a:moveTo>
                    <a:pt x="0" y="0"/>
                  </a:moveTo>
                  <a:lnTo>
                    <a:pt x="14939132" y="0"/>
                  </a:lnTo>
                  <a:lnTo>
                    <a:pt x="14939132" y="1438791"/>
                  </a:lnTo>
                  <a:lnTo>
                    <a:pt x="0" y="1438791"/>
                  </a:lnTo>
                  <a:close/>
                </a:path>
              </a:pathLst>
            </a:custGeom>
            <a:solidFill>
              <a:srgbClr val="000000">
                <a:alpha val="0"/>
              </a:srgbClr>
            </a:solidFill>
          </p:spPr>
        </p:sp>
        <p:sp>
          <p:nvSpPr>
            <p:cNvPr id="7" name="TextBox 7"/>
            <p:cNvSpPr txBox="1"/>
            <p:nvPr/>
          </p:nvSpPr>
          <p:spPr>
            <a:xfrm>
              <a:off x="0" y="0"/>
              <a:ext cx="14939131"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Entity Relationship  Diagram</a:t>
              </a:r>
            </a:p>
          </p:txBody>
        </p:sp>
      </p:grpSp>
      <p:grpSp>
        <p:nvGrpSpPr>
          <p:cNvPr id="8" name="Group 8"/>
          <p:cNvGrpSpPr/>
          <p:nvPr/>
        </p:nvGrpSpPr>
        <p:grpSpPr>
          <a:xfrm>
            <a:off x="473849" y="357430"/>
            <a:ext cx="4338847" cy="671270"/>
            <a:chOff x="0" y="0"/>
            <a:chExt cx="5785129" cy="895027"/>
          </a:xfrm>
        </p:grpSpPr>
        <p:grpSp>
          <p:nvGrpSpPr>
            <p:cNvPr id="9" name="Group 9"/>
            <p:cNvGrpSpPr/>
            <p:nvPr/>
          </p:nvGrpSpPr>
          <p:grpSpPr>
            <a:xfrm>
              <a:off x="1568828" y="139736"/>
              <a:ext cx="4216301" cy="615554"/>
              <a:chOff x="0" y="0"/>
              <a:chExt cx="4216301" cy="615554"/>
            </a:xfrm>
          </p:grpSpPr>
          <p:sp>
            <p:nvSpPr>
              <p:cNvPr id="10" name="Freeform 10"/>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11" name="TextBox 11"/>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000000"/>
                    </a:solidFill>
                    <a:latin typeface="Montserrat"/>
                    <a:ea typeface="Montserrat"/>
                    <a:cs typeface="Montserrat"/>
                    <a:sym typeface="Montserrat"/>
                  </a:rPr>
                  <a:t>SangLehar FitnessFlow</a:t>
                </a:r>
              </a:p>
            </p:txBody>
          </p:sp>
        </p:grpSp>
        <p:sp>
          <p:nvSpPr>
            <p:cNvPr id="12" name="Freeform 12"/>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4"/>
              <a:stretch>
                <a:fillRect/>
              </a:stretch>
            </a:blipFill>
          </p:spPr>
        </p:sp>
      </p:grpSp>
      <p:sp>
        <p:nvSpPr>
          <p:cNvPr id="13" name="Freeform 13"/>
          <p:cNvSpPr/>
          <p:nvPr/>
        </p:nvSpPr>
        <p:spPr>
          <a:xfrm>
            <a:off x="3622441" y="2107793"/>
            <a:ext cx="9566324" cy="8179207"/>
          </a:xfrm>
          <a:custGeom>
            <a:avLst/>
            <a:gdLst/>
            <a:ahLst/>
            <a:cxnLst/>
            <a:rect l="l" t="t" r="r" b="b"/>
            <a:pathLst>
              <a:path w="9566324" h="8179207">
                <a:moveTo>
                  <a:pt x="0" y="0"/>
                </a:moveTo>
                <a:lnTo>
                  <a:pt x="9566324" y="0"/>
                </a:lnTo>
                <a:lnTo>
                  <a:pt x="9566324" y="8179207"/>
                </a:lnTo>
                <a:lnTo>
                  <a:pt x="0" y="8179207"/>
                </a:lnTo>
                <a:lnTo>
                  <a:pt x="0" y="0"/>
                </a:lnTo>
                <a:close/>
              </a:path>
            </a:pathLst>
          </a:custGeom>
          <a:blipFill>
            <a:blip r:embed="rId5"/>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27751" y="3376261"/>
            <a:ext cx="670478" cy="780760"/>
          </a:xfrm>
          <a:custGeom>
            <a:avLst/>
            <a:gdLst/>
            <a:ahLst/>
            <a:cxnLst/>
            <a:rect l="l" t="t" r="r" b="b"/>
            <a:pathLst>
              <a:path w="670478" h="780760">
                <a:moveTo>
                  <a:pt x="0" y="0"/>
                </a:moveTo>
                <a:lnTo>
                  <a:pt x="670477" y="0"/>
                </a:lnTo>
                <a:lnTo>
                  <a:pt x="670477"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3" name="Freeform 3"/>
          <p:cNvSpPr/>
          <p:nvPr/>
        </p:nvSpPr>
        <p:spPr>
          <a:xfrm>
            <a:off x="16588822" y="8477540"/>
            <a:ext cx="670478" cy="780761"/>
          </a:xfrm>
          <a:custGeom>
            <a:avLst/>
            <a:gdLst/>
            <a:ahLst/>
            <a:cxnLst/>
            <a:rect l="l" t="t" r="r" b="b"/>
            <a:pathLst>
              <a:path w="670478" h="780761">
                <a:moveTo>
                  <a:pt x="0" y="0"/>
                </a:moveTo>
                <a:lnTo>
                  <a:pt x="670478" y="0"/>
                </a:lnTo>
                <a:lnTo>
                  <a:pt x="670478"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4" name="Freeform 4"/>
          <p:cNvSpPr/>
          <p:nvPr/>
        </p:nvSpPr>
        <p:spPr>
          <a:xfrm>
            <a:off x="1028700" y="2985880"/>
            <a:ext cx="670477" cy="780761"/>
          </a:xfrm>
          <a:custGeom>
            <a:avLst/>
            <a:gdLst/>
            <a:ahLst/>
            <a:cxnLst/>
            <a:rect l="l" t="t" r="r" b="b"/>
            <a:pathLst>
              <a:path w="670477" h="780761">
                <a:moveTo>
                  <a:pt x="0" y="0"/>
                </a:moveTo>
                <a:lnTo>
                  <a:pt x="670477" y="0"/>
                </a:lnTo>
                <a:lnTo>
                  <a:pt x="670477" y="780761"/>
                </a:lnTo>
                <a:lnTo>
                  <a:pt x="0" y="780761"/>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grpSp>
        <p:nvGrpSpPr>
          <p:cNvPr id="5" name="Group 5"/>
          <p:cNvGrpSpPr/>
          <p:nvPr/>
        </p:nvGrpSpPr>
        <p:grpSpPr>
          <a:xfrm>
            <a:off x="5949688" y="917903"/>
            <a:ext cx="6388624" cy="1079093"/>
            <a:chOff x="0" y="0"/>
            <a:chExt cx="8518166" cy="1438791"/>
          </a:xfrm>
        </p:grpSpPr>
        <p:sp>
          <p:nvSpPr>
            <p:cNvPr id="6" name="Freeform 6"/>
            <p:cNvSpPr/>
            <p:nvPr/>
          </p:nvSpPr>
          <p:spPr>
            <a:xfrm>
              <a:off x="0" y="0"/>
              <a:ext cx="8518165" cy="1438791"/>
            </a:xfrm>
            <a:custGeom>
              <a:avLst/>
              <a:gdLst/>
              <a:ahLst/>
              <a:cxnLst/>
              <a:rect l="l" t="t" r="r" b="b"/>
              <a:pathLst>
                <a:path w="8518165" h="1438791">
                  <a:moveTo>
                    <a:pt x="0" y="0"/>
                  </a:moveTo>
                  <a:lnTo>
                    <a:pt x="8518165" y="0"/>
                  </a:lnTo>
                  <a:lnTo>
                    <a:pt x="8518165" y="1438791"/>
                  </a:lnTo>
                  <a:lnTo>
                    <a:pt x="0" y="1438791"/>
                  </a:lnTo>
                  <a:close/>
                </a:path>
              </a:pathLst>
            </a:custGeom>
            <a:solidFill>
              <a:srgbClr val="000000">
                <a:alpha val="0"/>
              </a:srgbClr>
            </a:solidFill>
          </p:spPr>
        </p:sp>
        <p:sp>
          <p:nvSpPr>
            <p:cNvPr id="7" name="TextBox 7"/>
            <p:cNvSpPr txBox="1"/>
            <p:nvPr/>
          </p:nvSpPr>
          <p:spPr>
            <a:xfrm>
              <a:off x="0" y="0"/>
              <a:ext cx="8518166"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Activity Diagram</a:t>
              </a:r>
            </a:p>
          </p:txBody>
        </p:sp>
      </p:grpSp>
      <p:grpSp>
        <p:nvGrpSpPr>
          <p:cNvPr id="8" name="Group 8"/>
          <p:cNvGrpSpPr/>
          <p:nvPr/>
        </p:nvGrpSpPr>
        <p:grpSpPr>
          <a:xfrm>
            <a:off x="451240" y="357430"/>
            <a:ext cx="4338847" cy="671270"/>
            <a:chOff x="0" y="0"/>
            <a:chExt cx="5785129" cy="895027"/>
          </a:xfrm>
        </p:grpSpPr>
        <p:grpSp>
          <p:nvGrpSpPr>
            <p:cNvPr id="9" name="Group 9"/>
            <p:cNvGrpSpPr/>
            <p:nvPr/>
          </p:nvGrpSpPr>
          <p:grpSpPr>
            <a:xfrm>
              <a:off x="1568828" y="139736"/>
              <a:ext cx="4216301" cy="615554"/>
              <a:chOff x="0" y="0"/>
              <a:chExt cx="4216301" cy="615554"/>
            </a:xfrm>
          </p:grpSpPr>
          <p:sp>
            <p:nvSpPr>
              <p:cNvPr id="10" name="Freeform 10"/>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11" name="TextBox 11"/>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000000"/>
                    </a:solidFill>
                    <a:latin typeface="Montserrat"/>
                    <a:ea typeface="Montserrat"/>
                    <a:cs typeface="Montserrat"/>
                    <a:sym typeface="Montserrat"/>
                  </a:rPr>
                  <a:t>SangLehar FitnessFlow</a:t>
                </a:r>
              </a:p>
            </p:txBody>
          </p:sp>
        </p:grpSp>
        <p:sp>
          <p:nvSpPr>
            <p:cNvPr id="12" name="Freeform 12"/>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4"/>
              <a:stretch>
                <a:fillRect/>
              </a:stretch>
            </a:blipFill>
          </p:spPr>
        </p:sp>
      </p:grpSp>
      <p:sp>
        <p:nvSpPr>
          <p:cNvPr id="13" name="Freeform 13"/>
          <p:cNvSpPr/>
          <p:nvPr/>
        </p:nvSpPr>
        <p:spPr>
          <a:xfrm>
            <a:off x="1893821" y="2304059"/>
            <a:ext cx="13839286" cy="6954241"/>
          </a:xfrm>
          <a:custGeom>
            <a:avLst/>
            <a:gdLst/>
            <a:ahLst/>
            <a:cxnLst/>
            <a:rect l="l" t="t" r="r" b="b"/>
            <a:pathLst>
              <a:path w="13839286" h="6954241">
                <a:moveTo>
                  <a:pt x="0" y="0"/>
                </a:moveTo>
                <a:lnTo>
                  <a:pt x="13839286" y="0"/>
                </a:lnTo>
                <a:lnTo>
                  <a:pt x="13839286" y="6954241"/>
                </a:lnTo>
                <a:lnTo>
                  <a:pt x="0" y="6954241"/>
                </a:lnTo>
                <a:lnTo>
                  <a:pt x="0" y="0"/>
                </a:lnTo>
                <a:close/>
              </a:path>
            </a:pathLst>
          </a:custGeom>
          <a:blipFill>
            <a:blip r:embed="rId5"/>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27751" y="3376261"/>
            <a:ext cx="670478" cy="780760"/>
          </a:xfrm>
          <a:custGeom>
            <a:avLst/>
            <a:gdLst/>
            <a:ahLst/>
            <a:cxnLst/>
            <a:rect l="l" t="t" r="r" b="b"/>
            <a:pathLst>
              <a:path w="670478" h="780760">
                <a:moveTo>
                  <a:pt x="0" y="0"/>
                </a:moveTo>
                <a:lnTo>
                  <a:pt x="670477" y="0"/>
                </a:lnTo>
                <a:lnTo>
                  <a:pt x="670477"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3" name="Freeform 3"/>
          <p:cNvSpPr/>
          <p:nvPr/>
        </p:nvSpPr>
        <p:spPr>
          <a:xfrm>
            <a:off x="16588822" y="8477540"/>
            <a:ext cx="670478" cy="780761"/>
          </a:xfrm>
          <a:custGeom>
            <a:avLst/>
            <a:gdLst/>
            <a:ahLst/>
            <a:cxnLst/>
            <a:rect l="l" t="t" r="r" b="b"/>
            <a:pathLst>
              <a:path w="670478" h="780761">
                <a:moveTo>
                  <a:pt x="0" y="0"/>
                </a:moveTo>
                <a:lnTo>
                  <a:pt x="670478" y="0"/>
                </a:lnTo>
                <a:lnTo>
                  <a:pt x="670478"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4" name="Freeform 4"/>
          <p:cNvSpPr/>
          <p:nvPr/>
        </p:nvSpPr>
        <p:spPr>
          <a:xfrm>
            <a:off x="1028700" y="2985880"/>
            <a:ext cx="670477" cy="780761"/>
          </a:xfrm>
          <a:custGeom>
            <a:avLst/>
            <a:gdLst/>
            <a:ahLst/>
            <a:cxnLst/>
            <a:rect l="l" t="t" r="r" b="b"/>
            <a:pathLst>
              <a:path w="670477" h="780761">
                <a:moveTo>
                  <a:pt x="0" y="0"/>
                </a:moveTo>
                <a:lnTo>
                  <a:pt x="670477" y="0"/>
                </a:lnTo>
                <a:lnTo>
                  <a:pt x="670477" y="780761"/>
                </a:lnTo>
                <a:lnTo>
                  <a:pt x="0" y="780761"/>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grpSp>
        <p:nvGrpSpPr>
          <p:cNvPr id="5" name="Group 5"/>
          <p:cNvGrpSpPr/>
          <p:nvPr/>
        </p:nvGrpSpPr>
        <p:grpSpPr>
          <a:xfrm>
            <a:off x="5949688" y="917903"/>
            <a:ext cx="6999068" cy="1079093"/>
            <a:chOff x="0" y="0"/>
            <a:chExt cx="9332091" cy="1438791"/>
          </a:xfrm>
        </p:grpSpPr>
        <p:sp>
          <p:nvSpPr>
            <p:cNvPr id="6" name="Freeform 6"/>
            <p:cNvSpPr/>
            <p:nvPr/>
          </p:nvSpPr>
          <p:spPr>
            <a:xfrm>
              <a:off x="0" y="0"/>
              <a:ext cx="9332091" cy="1438791"/>
            </a:xfrm>
            <a:custGeom>
              <a:avLst/>
              <a:gdLst/>
              <a:ahLst/>
              <a:cxnLst/>
              <a:rect l="l" t="t" r="r" b="b"/>
              <a:pathLst>
                <a:path w="9332091" h="1438791">
                  <a:moveTo>
                    <a:pt x="0" y="0"/>
                  </a:moveTo>
                  <a:lnTo>
                    <a:pt x="9332091" y="0"/>
                  </a:lnTo>
                  <a:lnTo>
                    <a:pt x="9332091" y="1438791"/>
                  </a:lnTo>
                  <a:lnTo>
                    <a:pt x="0" y="1438791"/>
                  </a:lnTo>
                  <a:close/>
                </a:path>
              </a:pathLst>
            </a:custGeom>
            <a:solidFill>
              <a:srgbClr val="000000">
                <a:alpha val="0"/>
              </a:srgbClr>
            </a:solidFill>
          </p:spPr>
        </p:sp>
        <p:sp>
          <p:nvSpPr>
            <p:cNvPr id="7" name="TextBox 7"/>
            <p:cNvSpPr txBox="1"/>
            <p:nvPr/>
          </p:nvSpPr>
          <p:spPr>
            <a:xfrm>
              <a:off x="0" y="0"/>
              <a:ext cx="9332091"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Sequence Diagram</a:t>
              </a:r>
            </a:p>
          </p:txBody>
        </p:sp>
      </p:grpSp>
      <p:grpSp>
        <p:nvGrpSpPr>
          <p:cNvPr id="8" name="Group 8"/>
          <p:cNvGrpSpPr/>
          <p:nvPr/>
        </p:nvGrpSpPr>
        <p:grpSpPr>
          <a:xfrm>
            <a:off x="451240" y="357430"/>
            <a:ext cx="4338847" cy="671270"/>
            <a:chOff x="0" y="0"/>
            <a:chExt cx="5785129" cy="895027"/>
          </a:xfrm>
        </p:grpSpPr>
        <p:grpSp>
          <p:nvGrpSpPr>
            <p:cNvPr id="9" name="Group 9"/>
            <p:cNvGrpSpPr/>
            <p:nvPr/>
          </p:nvGrpSpPr>
          <p:grpSpPr>
            <a:xfrm>
              <a:off x="1568828" y="139736"/>
              <a:ext cx="4216301" cy="615554"/>
              <a:chOff x="0" y="0"/>
              <a:chExt cx="4216301" cy="615554"/>
            </a:xfrm>
          </p:grpSpPr>
          <p:sp>
            <p:nvSpPr>
              <p:cNvPr id="10" name="Freeform 10"/>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11" name="TextBox 11"/>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000000"/>
                    </a:solidFill>
                    <a:latin typeface="Montserrat"/>
                    <a:ea typeface="Montserrat"/>
                    <a:cs typeface="Montserrat"/>
                    <a:sym typeface="Montserrat"/>
                  </a:rPr>
                  <a:t>SangLehar FitnessFlow</a:t>
                </a:r>
              </a:p>
            </p:txBody>
          </p:sp>
        </p:grpSp>
        <p:sp>
          <p:nvSpPr>
            <p:cNvPr id="12" name="Freeform 12"/>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4"/>
              <a:stretch>
                <a:fillRect/>
              </a:stretch>
            </a:blipFill>
          </p:spPr>
        </p:sp>
      </p:grpSp>
      <p:sp>
        <p:nvSpPr>
          <p:cNvPr id="13" name="Freeform 13"/>
          <p:cNvSpPr/>
          <p:nvPr/>
        </p:nvSpPr>
        <p:spPr>
          <a:xfrm>
            <a:off x="4465044" y="1996995"/>
            <a:ext cx="9357912" cy="7942528"/>
          </a:xfrm>
          <a:custGeom>
            <a:avLst/>
            <a:gdLst/>
            <a:ahLst/>
            <a:cxnLst/>
            <a:rect l="l" t="t" r="r" b="b"/>
            <a:pathLst>
              <a:path w="9357912" h="7942528">
                <a:moveTo>
                  <a:pt x="0" y="0"/>
                </a:moveTo>
                <a:lnTo>
                  <a:pt x="9357912" y="0"/>
                </a:lnTo>
                <a:lnTo>
                  <a:pt x="9357912" y="7942528"/>
                </a:lnTo>
                <a:lnTo>
                  <a:pt x="0" y="7942528"/>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27751" y="3376261"/>
            <a:ext cx="670478" cy="780760"/>
          </a:xfrm>
          <a:custGeom>
            <a:avLst/>
            <a:gdLst/>
            <a:ahLst/>
            <a:cxnLst/>
            <a:rect l="l" t="t" r="r" b="b"/>
            <a:pathLst>
              <a:path w="670478" h="780760">
                <a:moveTo>
                  <a:pt x="0" y="0"/>
                </a:moveTo>
                <a:lnTo>
                  <a:pt x="670477" y="0"/>
                </a:lnTo>
                <a:lnTo>
                  <a:pt x="670477"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3" name="Freeform 3"/>
          <p:cNvSpPr/>
          <p:nvPr/>
        </p:nvSpPr>
        <p:spPr>
          <a:xfrm>
            <a:off x="16588822" y="8477540"/>
            <a:ext cx="670478" cy="780761"/>
          </a:xfrm>
          <a:custGeom>
            <a:avLst/>
            <a:gdLst/>
            <a:ahLst/>
            <a:cxnLst/>
            <a:rect l="l" t="t" r="r" b="b"/>
            <a:pathLst>
              <a:path w="670478" h="780761">
                <a:moveTo>
                  <a:pt x="0" y="0"/>
                </a:moveTo>
                <a:lnTo>
                  <a:pt x="670478" y="0"/>
                </a:lnTo>
                <a:lnTo>
                  <a:pt x="670478"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4" name="Freeform 4"/>
          <p:cNvSpPr/>
          <p:nvPr/>
        </p:nvSpPr>
        <p:spPr>
          <a:xfrm>
            <a:off x="1028700" y="2985880"/>
            <a:ext cx="670477" cy="780761"/>
          </a:xfrm>
          <a:custGeom>
            <a:avLst/>
            <a:gdLst/>
            <a:ahLst/>
            <a:cxnLst/>
            <a:rect l="l" t="t" r="r" b="b"/>
            <a:pathLst>
              <a:path w="670477" h="780761">
                <a:moveTo>
                  <a:pt x="0" y="0"/>
                </a:moveTo>
                <a:lnTo>
                  <a:pt x="670477" y="0"/>
                </a:lnTo>
                <a:lnTo>
                  <a:pt x="670477" y="780761"/>
                </a:lnTo>
                <a:lnTo>
                  <a:pt x="0" y="780761"/>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grpSp>
        <p:nvGrpSpPr>
          <p:cNvPr id="5" name="Group 5"/>
          <p:cNvGrpSpPr/>
          <p:nvPr/>
        </p:nvGrpSpPr>
        <p:grpSpPr>
          <a:xfrm>
            <a:off x="5949688" y="917903"/>
            <a:ext cx="6999068" cy="1079093"/>
            <a:chOff x="0" y="0"/>
            <a:chExt cx="9332091" cy="1438791"/>
          </a:xfrm>
        </p:grpSpPr>
        <p:sp>
          <p:nvSpPr>
            <p:cNvPr id="6" name="Freeform 6"/>
            <p:cNvSpPr/>
            <p:nvPr/>
          </p:nvSpPr>
          <p:spPr>
            <a:xfrm>
              <a:off x="0" y="0"/>
              <a:ext cx="9332091" cy="1438791"/>
            </a:xfrm>
            <a:custGeom>
              <a:avLst/>
              <a:gdLst/>
              <a:ahLst/>
              <a:cxnLst/>
              <a:rect l="l" t="t" r="r" b="b"/>
              <a:pathLst>
                <a:path w="9332091" h="1438791">
                  <a:moveTo>
                    <a:pt x="0" y="0"/>
                  </a:moveTo>
                  <a:lnTo>
                    <a:pt x="9332091" y="0"/>
                  </a:lnTo>
                  <a:lnTo>
                    <a:pt x="9332091" y="1438791"/>
                  </a:lnTo>
                  <a:lnTo>
                    <a:pt x="0" y="1438791"/>
                  </a:lnTo>
                  <a:close/>
                </a:path>
              </a:pathLst>
            </a:custGeom>
            <a:solidFill>
              <a:srgbClr val="000000">
                <a:alpha val="0"/>
              </a:srgbClr>
            </a:solidFill>
          </p:spPr>
        </p:sp>
        <p:sp>
          <p:nvSpPr>
            <p:cNvPr id="7" name="TextBox 7"/>
            <p:cNvSpPr txBox="1"/>
            <p:nvPr/>
          </p:nvSpPr>
          <p:spPr>
            <a:xfrm>
              <a:off x="0" y="0"/>
              <a:ext cx="9332091"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Use Case Diagram</a:t>
              </a:r>
            </a:p>
          </p:txBody>
        </p:sp>
      </p:grpSp>
      <p:grpSp>
        <p:nvGrpSpPr>
          <p:cNvPr id="8" name="Group 8"/>
          <p:cNvGrpSpPr/>
          <p:nvPr/>
        </p:nvGrpSpPr>
        <p:grpSpPr>
          <a:xfrm>
            <a:off x="383413" y="357430"/>
            <a:ext cx="4338847" cy="671270"/>
            <a:chOff x="0" y="0"/>
            <a:chExt cx="5785129" cy="895027"/>
          </a:xfrm>
        </p:grpSpPr>
        <p:grpSp>
          <p:nvGrpSpPr>
            <p:cNvPr id="9" name="Group 9"/>
            <p:cNvGrpSpPr/>
            <p:nvPr/>
          </p:nvGrpSpPr>
          <p:grpSpPr>
            <a:xfrm>
              <a:off x="1568828" y="139736"/>
              <a:ext cx="4216301" cy="615554"/>
              <a:chOff x="0" y="0"/>
              <a:chExt cx="4216301" cy="615554"/>
            </a:xfrm>
          </p:grpSpPr>
          <p:sp>
            <p:nvSpPr>
              <p:cNvPr id="10" name="Freeform 10"/>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11" name="TextBox 11"/>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000000"/>
                    </a:solidFill>
                    <a:latin typeface="Montserrat"/>
                    <a:ea typeface="Montserrat"/>
                    <a:cs typeface="Montserrat"/>
                    <a:sym typeface="Montserrat"/>
                  </a:rPr>
                  <a:t>SangLehar FitnessFlow</a:t>
                </a:r>
              </a:p>
            </p:txBody>
          </p:sp>
        </p:grpSp>
        <p:sp>
          <p:nvSpPr>
            <p:cNvPr id="12" name="Freeform 12"/>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4"/>
              <a:stretch>
                <a:fillRect/>
              </a:stretch>
            </a:blipFill>
          </p:spPr>
        </p:sp>
      </p:grpSp>
      <p:sp>
        <p:nvSpPr>
          <p:cNvPr id="13" name="Freeform 13"/>
          <p:cNvSpPr/>
          <p:nvPr/>
        </p:nvSpPr>
        <p:spPr>
          <a:xfrm>
            <a:off x="3083833" y="2438013"/>
            <a:ext cx="12120334" cy="7423705"/>
          </a:xfrm>
          <a:custGeom>
            <a:avLst/>
            <a:gdLst/>
            <a:ahLst/>
            <a:cxnLst/>
            <a:rect l="l" t="t" r="r" b="b"/>
            <a:pathLst>
              <a:path w="12120334" h="7423705">
                <a:moveTo>
                  <a:pt x="0" y="0"/>
                </a:moveTo>
                <a:lnTo>
                  <a:pt x="12120334" y="0"/>
                </a:lnTo>
                <a:lnTo>
                  <a:pt x="12120334" y="7423704"/>
                </a:lnTo>
                <a:lnTo>
                  <a:pt x="0" y="7423704"/>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27751" y="3376261"/>
            <a:ext cx="670478" cy="780760"/>
          </a:xfrm>
          <a:custGeom>
            <a:avLst/>
            <a:gdLst/>
            <a:ahLst/>
            <a:cxnLst/>
            <a:rect l="l" t="t" r="r" b="b"/>
            <a:pathLst>
              <a:path w="670478" h="780760">
                <a:moveTo>
                  <a:pt x="0" y="0"/>
                </a:moveTo>
                <a:lnTo>
                  <a:pt x="670477" y="0"/>
                </a:lnTo>
                <a:lnTo>
                  <a:pt x="670477"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3" name="Freeform 3"/>
          <p:cNvSpPr/>
          <p:nvPr/>
        </p:nvSpPr>
        <p:spPr>
          <a:xfrm>
            <a:off x="16588822" y="8477540"/>
            <a:ext cx="670478" cy="780761"/>
          </a:xfrm>
          <a:custGeom>
            <a:avLst/>
            <a:gdLst/>
            <a:ahLst/>
            <a:cxnLst/>
            <a:rect l="l" t="t" r="r" b="b"/>
            <a:pathLst>
              <a:path w="670478" h="780761">
                <a:moveTo>
                  <a:pt x="0" y="0"/>
                </a:moveTo>
                <a:lnTo>
                  <a:pt x="670478" y="0"/>
                </a:lnTo>
                <a:lnTo>
                  <a:pt x="670478"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4" name="Freeform 4"/>
          <p:cNvSpPr/>
          <p:nvPr/>
        </p:nvSpPr>
        <p:spPr>
          <a:xfrm>
            <a:off x="1028700" y="2985880"/>
            <a:ext cx="670477" cy="780761"/>
          </a:xfrm>
          <a:custGeom>
            <a:avLst/>
            <a:gdLst/>
            <a:ahLst/>
            <a:cxnLst/>
            <a:rect l="l" t="t" r="r" b="b"/>
            <a:pathLst>
              <a:path w="670477" h="780761">
                <a:moveTo>
                  <a:pt x="0" y="0"/>
                </a:moveTo>
                <a:lnTo>
                  <a:pt x="670477" y="0"/>
                </a:lnTo>
                <a:lnTo>
                  <a:pt x="670477" y="780761"/>
                </a:lnTo>
                <a:lnTo>
                  <a:pt x="0" y="780761"/>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grpSp>
        <p:nvGrpSpPr>
          <p:cNvPr id="5" name="Group 5"/>
          <p:cNvGrpSpPr/>
          <p:nvPr/>
        </p:nvGrpSpPr>
        <p:grpSpPr>
          <a:xfrm>
            <a:off x="5474898" y="917903"/>
            <a:ext cx="7338204" cy="1079093"/>
            <a:chOff x="0" y="0"/>
            <a:chExt cx="9784271" cy="1438791"/>
          </a:xfrm>
        </p:grpSpPr>
        <p:sp>
          <p:nvSpPr>
            <p:cNvPr id="6" name="Freeform 6"/>
            <p:cNvSpPr/>
            <p:nvPr/>
          </p:nvSpPr>
          <p:spPr>
            <a:xfrm>
              <a:off x="0" y="0"/>
              <a:ext cx="9784272" cy="1438791"/>
            </a:xfrm>
            <a:custGeom>
              <a:avLst/>
              <a:gdLst/>
              <a:ahLst/>
              <a:cxnLst/>
              <a:rect l="l" t="t" r="r" b="b"/>
              <a:pathLst>
                <a:path w="9784272" h="1438791">
                  <a:moveTo>
                    <a:pt x="0" y="0"/>
                  </a:moveTo>
                  <a:lnTo>
                    <a:pt x="9784272" y="0"/>
                  </a:lnTo>
                  <a:lnTo>
                    <a:pt x="9784272" y="1438791"/>
                  </a:lnTo>
                  <a:lnTo>
                    <a:pt x="0" y="1438791"/>
                  </a:lnTo>
                  <a:close/>
                </a:path>
              </a:pathLst>
            </a:custGeom>
            <a:solidFill>
              <a:srgbClr val="000000">
                <a:alpha val="0"/>
              </a:srgbClr>
            </a:solidFill>
          </p:spPr>
        </p:sp>
        <p:sp>
          <p:nvSpPr>
            <p:cNvPr id="7" name="TextBox 7"/>
            <p:cNvSpPr txBox="1"/>
            <p:nvPr/>
          </p:nvSpPr>
          <p:spPr>
            <a:xfrm>
              <a:off x="0" y="0"/>
              <a:ext cx="9784271"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Data Flow Diagram</a:t>
              </a:r>
            </a:p>
          </p:txBody>
        </p:sp>
      </p:grpSp>
      <p:grpSp>
        <p:nvGrpSpPr>
          <p:cNvPr id="8" name="Group 8"/>
          <p:cNvGrpSpPr/>
          <p:nvPr/>
        </p:nvGrpSpPr>
        <p:grpSpPr>
          <a:xfrm>
            <a:off x="473849" y="357430"/>
            <a:ext cx="4338847" cy="671270"/>
            <a:chOff x="0" y="0"/>
            <a:chExt cx="5785129" cy="895027"/>
          </a:xfrm>
        </p:grpSpPr>
        <p:grpSp>
          <p:nvGrpSpPr>
            <p:cNvPr id="9" name="Group 9"/>
            <p:cNvGrpSpPr/>
            <p:nvPr/>
          </p:nvGrpSpPr>
          <p:grpSpPr>
            <a:xfrm>
              <a:off x="1568828" y="139736"/>
              <a:ext cx="4216301" cy="615554"/>
              <a:chOff x="0" y="0"/>
              <a:chExt cx="4216301" cy="615554"/>
            </a:xfrm>
          </p:grpSpPr>
          <p:sp>
            <p:nvSpPr>
              <p:cNvPr id="10" name="Freeform 10"/>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11" name="TextBox 11"/>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000000"/>
                    </a:solidFill>
                    <a:latin typeface="Montserrat"/>
                    <a:ea typeface="Montserrat"/>
                    <a:cs typeface="Montserrat"/>
                    <a:sym typeface="Montserrat"/>
                  </a:rPr>
                  <a:t>SangLehar FitnessFlow</a:t>
                </a:r>
              </a:p>
            </p:txBody>
          </p:sp>
        </p:grpSp>
        <p:sp>
          <p:nvSpPr>
            <p:cNvPr id="12" name="Freeform 12"/>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4"/>
              <a:stretch>
                <a:fillRect/>
              </a:stretch>
            </a:blipFill>
          </p:spPr>
        </p:sp>
      </p:grpSp>
      <p:sp>
        <p:nvSpPr>
          <p:cNvPr id="13" name="Freeform 13"/>
          <p:cNvSpPr/>
          <p:nvPr/>
        </p:nvSpPr>
        <p:spPr>
          <a:xfrm>
            <a:off x="2002423" y="2797200"/>
            <a:ext cx="13622082" cy="6691848"/>
          </a:xfrm>
          <a:custGeom>
            <a:avLst/>
            <a:gdLst/>
            <a:ahLst/>
            <a:cxnLst/>
            <a:rect l="l" t="t" r="r" b="b"/>
            <a:pathLst>
              <a:path w="13622082" h="6691848">
                <a:moveTo>
                  <a:pt x="0" y="0"/>
                </a:moveTo>
                <a:lnTo>
                  <a:pt x="13622082" y="0"/>
                </a:lnTo>
                <a:lnTo>
                  <a:pt x="13622082" y="6691848"/>
                </a:lnTo>
                <a:lnTo>
                  <a:pt x="0" y="6691848"/>
                </a:lnTo>
                <a:lnTo>
                  <a:pt x="0" y="0"/>
                </a:lnTo>
                <a:close/>
              </a:path>
            </a:pathLst>
          </a:custGeom>
          <a:blipFill>
            <a:blip r:embed="rId5"/>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Freeform 2"/>
          <p:cNvSpPr/>
          <p:nvPr/>
        </p:nvSpPr>
        <p:spPr>
          <a:xfrm>
            <a:off x="16142700" y="8977875"/>
            <a:ext cx="701430" cy="816804"/>
          </a:xfrm>
          <a:custGeom>
            <a:avLst/>
            <a:gdLst/>
            <a:ahLst/>
            <a:cxnLst/>
            <a:rect l="l" t="t" r="r" b="b"/>
            <a:pathLst>
              <a:path w="701430" h="816804">
                <a:moveTo>
                  <a:pt x="0" y="0"/>
                </a:moveTo>
                <a:lnTo>
                  <a:pt x="701430" y="0"/>
                </a:lnTo>
                <a:lnTo>
                  <a:pt x="701430" y="816804"/>
                </a:lnTo>
                <a:lnTo>
                  <a:pt x="0" y="816804"/>
                </a:lnTo>
                <a:lnTo>
                  <a:pt x="0" y="0"/>
                </a:lnTo>
                <a:close/>
              </a:path>
            </a:pathLst>
          </a:custGeom>
          <a:blipFill>
            <a:blip r:embed="rId2">
              <a:extLst>
                <a:ext uri="{96DAC541-7B7A-43D3-8B79-37D633B846F1}">
                  <asvg:svgBlip xmlns:asvg="http://schemas.microsoft.com/office/drawing/2016/SVG/main" r:embed="rId3"/>
                </a:ext>
              </a:extLst>
            </a:blip>
            <a:stretch>
              <a:fillRect l="-99" r="-99"/>
            </a:stretch>
          </a:blipFill>
        </p:spPr>
      </p:sp>
      <p:sp>
        <p:nvSpPr>
          <p:cNvPr id="3" name="Freeform 3"/>
          <p:cNvSpPr/>
          <p:nvPr/>
        </p:nvSpPr>
        <p:spPr>
          <a:xfrm>
            <a:off x="3044178" y="8569473"/>
            <a:ext cx="701430" cy="816804"/>
          </a:xfrm>
          <a:custGeom>
            <a:avLst/>
            <a:gdLst/>
            <a:ahLst/>
            <a:cxnLst/>
            <a:rect l="l" t="t" r="r" b="b"/>
            <a:pathLst>
              <a:path w="701430" h="816804">
                <a:moveTo>
                  <a:pt x="0" y="0"/>
                </a:moveTo>
                <a:lnTo>
                  <a:pt x="701430" y="0"/>
                </a:lnTo>
                <a:lnTo>
                  <a:pt x="701430" y="816804"/>
                </a:lnTo>
                <a:lnTo>
                  <a:pt x="0" y="816804"/>
                </a:lnTo>
                <a:lnTo>
                  <a:pt x="0" y="0"/>
                </a:lnTo>
                <a:close/>
              </a:path>
            </a:pathLst>
          </a:custGeom>
          <a:blipFill>
            <a:blip r:embed="rId2">
              <a:extLst>
                <a:ext uri="{96DAC541-7B7A-43D3-8B79-37D633B846F1}">
                  <asvg:svgBlip xmlns:asvg="http://schemas.microsoft.com/office/drawing/2016/SVG/main" r:embed="rId3"/>
                </a:ext>
              </a:extLst>
            </a:blip>
            <a:stretch>
              <a:fillRect l="-99" r="-99"/>
            </a:stretch>
          </a:blipFill>
        </p:spPr>
      </p:sp>
      <p:grpSp>
        <p:nvGrpSpPr>
          <p:cNvPr id="4" name="Group 4"/>
          <p:cNvGrpSpPr/>
          <p:nvPr/>
        </p:nvGrpSpPr>
        <p:grpSpPr>
          <a:xfrm>
            <a:off x="332448" y="1655843"/>
            <a:ext cx="3746117" cy="1191857"/>
            <a:chOff x="0" y="0"/>
            <a:chExt cx="4994822" cy="1589142"/>
          </a:xfrm>
        </p:grpSpPr>
        <p:sp>
          <p:nvSpPr>
            <p:cNvPr id="5" name="Freeform 5"/>
            <p:cNvSpPr/>
            <p:nvPr/>
          </p:nvSpPr>
          <p:spPr>
            <a:xfrm>
              <a:off x="0" y="0"/>
              <a:ext cx="4994823" cy="1589142"/>
            </a:xfrm>
            <a:custGeom>
              <a:avLst/>
              <a:gdLst/>
              <a:ahLst/>
              <a:cxnLst/>
              <a:rect l="l" t="t" r="r" b="b"/>
              <a:pathLst>
                <a:path w="4994823" h="1589142">
                  <a:moveTo>
                    <a:pt x="0" y="0"/>
                  </a:moveTo>
                  <a:lnTo>
                    <a:pt x="4994823" y="0"/>
                  </a:lnTo>
                  <a:lnTo>
                    <a:pt x="4994823" y="1589142"/>
                  </a:lnTo>
                  <a:lnTo>
                    <a:pt x="0" y="1589142"/>
                  </a:lnTo>
                  <a:close/>
                </a:path>
              </a:pathLst>
            </a:custGeom>
            <a:solidFill>
              <a:srgbClr val="000000">
                <a:alpha val="0"/>
              </a:srgbClr>
            </a:solidFill>
          </p:spPr>
        </p:sp>
        <p:sp>
          <p:nvSpPr>
            <p:cNvPr id="6" name="TextBox 6"/>
            <p:cNvSpPr txBox="1"/>
            <p:nvPr/>
          </p:nvSpPr>
          <p:spPr>
            <a:xfrm>
              <a:off x="0" y="0"/>
              <a:ext cx="4994822" cy="1589142"/>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Interfaces </a:t>
              </a:r>
            </a:p>
          </p:txBody>
        </p:sp>
      </p:grpSp>
      <p:sp>
        <p:nvSpPr>
          <p:cNvPr id="7" name="Freeform 7"/>
          <p:cNvSpPr/>
          <p:nvPr/>
        </p:nvSpPr>
        <p:spPr>
          <a:xfrm>
            <a:off x="10287412" y="0"/>
            <a:ext cx="8059158" cy="5495074"/>
          </a:xfrm>
          <a:custGeom>
            <a:avLst/>
            <a:gdLst/>
            <a:ahLst/>
            <a:cxnLst/>
            <a:rect l="l" t="t" r="r" b="b"/>
            <a:pathLst>
              <a:path w="8059158" h="5495074">
                <a:moveTo>
                  <a:pt x="0" y="0"/>
                </a:moveTo>
                <a:lnTo>
                  <a:pt x="8059158" y="0"/>
                </a:lnTo>
                <a:lnTo>
                  <a:pt x="8059158" y="5495074"/>
                </a:lnTo>
                <a:lnTo>
                  <a:pt x="0" y="54950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332448" y="693065"/>
            <a:ext cx="4338847" cy="671270"/>
            <a:chOff x="0" y="0"/>
            <a:chExt cx="5785129" cy="895027"/>
          </a:xfrm>
        </p:grpSpPr>
        <p:grpSp>
          <p:nvGrpSpPr>
            <p:cNvPr id="9" name="Group 9"/>
            <p:cNvGrpSpPr/>
            <p:nvPr/>
          </p:nvGrpSpPr>
          <p:grpSpPr>
            <a:xfrm>
              <a:off x="1568828" y="139736"/>
              <a:ext cx="4216301" cy="615554"/>
              <a:chOff x="0" y="0"/>
              <a:chExt cx="4216301" cy="615554"/>
            </a:xfrm>
          </p:grpSpPr>
          <p:sp>
            <p:nvSpPr>
              <p:cNvPr id="10" name="Freeform 10"/>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11" name="TextBox 11"/>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FFFFFF"/>
                    </a:solidFill>
                    <a:latin typeface="Montserrat"/>
                    <a:ea typeface="Montserrat"/>
                    <a:cs typeface="Montserrat"/>
                    <a:sym typeface="Montserrat"/>
                  </a:rPr>
                  <a:t>SangLehar FitnessFlow</a:t>
                </a:r>
              </a:p>
            </p:txBody>
          </p:sp>
        </p:grpSp>
        <p:sp>
          <p:nvSpPr>
            <p:cNvPr id="12" name="Freeform 12"/>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6"/>
              <a:stretch>
                <a:fillRect/>
              </a:stretch>
            </a:blipFill>
          </p:spPr>
        </p:sp>
      </p:grpSp>
      <p:sp>
        <p:nvSpPr>
          <p:cNvPr id="13" name="Freeform 13"/>
          <p:cNvSpPr/>
          <p:nvPr/>
        </p:nvSpPr>
        <p:spPr>
          <a:xfrm>
            <a:off x="3292240" y="5646395"/>
            <a:ext cx="8059158" cy="5495074"/>
          </a:xfrm>
          <a:custGeom>
            <a:avLst/>
            <a:gdLst/>
            <a:ahLst/>
            <a:cxnLst/>
            <a:rect l="l" t="t" r="r" b="b"/>
            <a:pathLst>
              <a:path w="8059158" h="5495074">
                <a:moveTo>
                  <a:pt x="0" y="0"/>
                </a:moveTo>
                <a:lnTo>
                  <a:pt x="8059158" y="0"/>
                </a:lnTo>
                <a:lnTo>
                  <a:pt x="8059158" y="5495075"/>
                </a:lnTo>
                <a:lnTo>
                  <a:pt x="0" y="54950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6098122" y="0"/>
            <a:ext cx="2828925" cy="10287000"/>
          </a:xfrm>
          <a:custGeom>
            <a:avLst/>
            <a:gdLst/>
            <a:ahLst/>
            <a:cxnLst/>
            <a:rect l="l" t="t" r="r" b="b"/>
            <a:pathLst>
              <a:path w="2828925" h="10287000">
                <a:moveTo>
                  <a:pt x="0" y="0"/>
                </a:moveTo>
                <a:lnTo>
                  <a:pt x="2828925" y="0"/>
                </a:lnTo>
                <a:lnTo>
                  <a:pt x="2828925" y="10287000"/>
                </a:lnTo>
                <a:lnTo>
                  <a:pt x="0" y="10287000"/>
                </a:lnTo>
                <a:lnTo>
                  <a:pt x="0" y="0"/>
                </a:lnTo>
                <a:close/>
              </a:path>
            </a:pathLst>
          </a:custGeom>
          <a:blipFill>
            <a:blip r:embed="rId7"/>
            <a:stretch>
              <a:fillRect/>
            </a:stretch>
          </a:blipFill>
        </p:spPr>
      </p:sp>
      <p:sp>
        <p:nvSpPr>
          <p:cNvPr id="15" name="Freeform 15"/>
          <p:cNvSpPr/>
          <p:nvPr/>
        </p:nvSpPr>
        <p:spPr>
          <a:xfrm>
            <a:off x="10946347" y="0"/>
            <a:ext cx="810101" cy="10287000"/>
          </a:xfrm>
          <a:custGeom>
            <a:avLst/>
            <a:gdLst/>
            <a:ahLst/>
            <a:cxnLst/>
            <a:rect l="l" t="t" r="r" b="b"/>
            <a:pathLst>
              <a:path w="810101" h="10287000">
                <a:moveTo>
                  <a:pt x="0" y="0"/>
                </a:moveTo>
                <a:lnTo>
                  <a:pt x="810101" y="0"/>
                </a:lnTo>
                <a:lnTo>
                  <a:pt x="810101" y="10287000"/>
                </a:lnTo>
                <a:lnTo>
                  <a:pt x="0" y="10287000"/>
                </a:lnTo>
                <a:lnTo>
                  <a:pt x="0" y="0"/>
                </a:lnTo>
                <a:close/>
              </a:path>
            </a:pathLst>
          </a:custGeom>
          <a:blipFill>
            <a:blip r:embed="rId8"/>
            <a:stretch>
              <a:fillRect/>
            </a:stretch>
          </a:blipFill>
        </p:spPr>
      </p:sp>
      <p:sp>
        <p:nvSpPr>
          <p:cNvPr id="16" name="Freeform 16"/>
          <p:cNvSpPr/>
          <p:nvPr/>
        </p:nvSpPr>
        <p:spPr>
          <a:xfrm>
            <a:off x="13559945" y="0"/>
            <a:ext cx="2301716" cy="10287000"/>
          </a:xfrm>
          <a:custGeom>
            <a:avLst/>
            <a:gdLst/>
            <a:ahLst/>
            <a:cxnLst/>
            <a:rect l="l" t="t" r="r" b="b"/>
            <a:pathLst>
              <a:path w="2301716" h="10287000">
                <a:moveTo>
                  <a:pt x="0" y="0"/>
                </a:moveTo>
                <a:lnTo>
                  <a:pt x="2301716" y="0"/>
                </a:lnTo>
                <a:lnTo>
                  <a:pt x="2301716" y="10287000"/>
                </a:lnTo>
                <a:lnTo>
                  <a:pt x="0" y="10287000"/>
                </a:lnTo>
                <a:lnTo>
                  <a:pt x="0" y="0"/>
                </a:lnTo>
                <a:close/>
              </a:path>
            </a:pathLst>
          </a:custGeom>
          <a:blipFill>
            <a:blip r:embed="rId9"/>
            <a:stretch>
              <a:fillRect/>
            </a:stretch>
          </a:blipFill>
        </p:spPr>
      </p:sp>
      <p:sp>
        <p:nvSpPr>
          <p:cNvPr id="17" name="Freeform 17"/>
          <p:cNvSpPr/>
          <p:nvPr/>
        </p:nvSpPr>
        <p:spPr>
          <a:xfrm>
            <a:off x="790585" y="5646395"/>
            <a:ext cx="701430" cy="816804"/>
          </a:xfrm>
          <a:custGeom>
            <a:avLst/>
            <a:gdLst/>
            <a:ahLst/>
            <a:cxnLst/>
            <a:rect l="l" t="t" r="r" b="b"/>
            <a:pathLst>
              <a:path w="701430" h="816804">
                <a:moveTo>
                  <a:pt x="0" y="0"/>
                </a:moveTo>
                <a:lnTo>
                  <a:pt x="701430" y="0"/>
                </a:lnTo>
                <a:lnTo>
                  <a:pt x="701430" y="816804"/>
                </a:lnTo>
                <a:lnTo>
                  <a:pt x="0" y="816804"/>
                </a:lnTo>
                <a:lnTo>
                  <a:pt x="0" y="0"/>
                </a:lnTo>
                <a:close/>
              </a:path>
            </a:pathLst>
          </a:custGeom>
          <a:blipFill>
            <a:blip r:embed="rId2">
              <a:extLst>
                <a:ext uri="{96DAC541-7B7A-43D3-8B79-37D633B846F1}">
                  <asvg:svgBlip xmlns:asvg="http://schemas.microsoft.com/office/drawing/2016/SVG/main" r:embed="rId3"/>
                </a:ext>
              </a:extLst>
            </a:blip>
            <a:stretch>
              <a:fillRect l="-99" r="-99"/>
            </a:stretch>
          </a:blipFill>
        </p:spPr>
      </p:sp>
      <p:sp>
        <p:nvSpPr>
          <p:cNvPr id="18" name="TextBox 18"/>
          <p:cNvSpPr txBox="1"/>
          <p:nvPr/>
        </p:nvSpPr>
        <p:spPr>
          <a:xfrm>
            <a:off x="332448" y="2847699"/>
            <a:ext cx="5423459" cy="2199928"/>
          </a:xfrm>
          <a:prstGeom prst="rect">
            <a:avLst/>
          </a:prstGeom>
        </p:spPr>
        <p:txBody>
          <a:bodyPr lIns="0" tIns="0" rIns="0" bIns="0" rtlCol="0" anchor="t">
            <a:spAutoFit/>
          </a:bodyPr>
          <a:lstStyle/>
          <a:p>
            <a:pPr algn="l">
              <a:lnSpc>
                <a:spcPts val="2520"/>
              </a:lnSpc>
            </a:pPr>
            <a:r>
              <a:rPr lang="en-US" sz="2100">
                <a:solidFill>
                  <a:srgbClr val="FFFFFF"/>
                </a:solidFill>
                <a:latin typeface="Montserrat"/>
                <a:ea typeface="Montserrat"/>
                <a:cs typeface="Montserrat"/>
                <a:sym typeface="Montserrat"/>
              </a:rPr>
              <a:t>Responsive interface optimized for all screen sizes, including:</a:t>
            </a:r>
          </a:p>
          <a:p>
            <a:pPr algn="l">
              <a:lnSpc>
                <a:spcPts val="2520"/>
              </a:lnSpc>
            </a:pPr>
            <a:endParaRPr lang="en-US" sz="2100">
              <a:solidFill>
                <a:srgbClr val="FFFFFF"/>
              </a:solidFill>
              <a:latin typeface="Montserrat"/>
              <a:ea typeface="Montserrat"/>
              <a:cs typeface="Montserrat"/>
              <a:sym typeface="Montserrat"/>
            </a:endParaRPr>
          </a:p>
          <a:p>
            <a:pPr marL="453390" lvl="1" indent="-226695" algn="l">
              <a:lnSpc>
                <a:spcPts val="2520"/>
              </a:lnSpc>
              <a:buFont typeface="Arial"/>
              <a:buChar char="•"/>
            </a:pPr>
            <a:r>
              <a:rPr lang="en-US" sz="2100">
                <a:solidFill>
                  <a:srgbClr val="FFFFFF"/>
                </a:solidFill>
                <a:latin typeface="Montserrat"/>
                <a:ea typeface="Montserrat"/>
                <a:cs typeface="Montserrat"/>
                <a:sym typeface="Montserrat"/>
              </a:rPr>
              <a:t>Laptop screens</a:t>
            </a:r>
          </a:p>
          <a:p>
            <a:pPr marL="453390" lvl="1" indent="-226695" algn="l">
              <a:lnSpc>
                <a:spcPts val="2520"/>
              </a:lnSpc>
              <a:buFont typeface="Arial"/>
              <a:buChar char="•"/>
            </a:pPr>
            <a:r>
              <a:rPr lang="en-US" sz="2100">
                <a:solidFill>
                  <a:srgbClr val="FFFFFF"/>
                </a:solidFill>
                <a:latin typeface="Montserrat"/>
                <a:ea typeface="Montserrat"/>
                <a:cs typeface="Montserrat"/>
                <a:sym typeface="Montserrat"/>
              </a:rPr>
              <a:t>iPhone 14 Pro Max</a:t>
            </a:r>
          </a:p>
          <a:p>
            <a:pPr marL="453390" lvl="1" indent="-226695" algn="l">
              <a:lnSpc>
                <a:spcPts val="2520"/>
              </a:lnSpc>
              <a:buFont typeface="Arial"/>
              <a:buChar char="•"/>
            </a:pPr>
            <a:r>
              <a:rPr lang="en-US" sz="2100">
                <a:solidFill>
                  <a:srgbClr val="FFFFFF"/>
                </a:solidFill>
                <a:latin typeface="Montserrat"/>
                <a:ea typeface="Montserrat"/>
                <a:cs typeface="Montserrat"/>
                <a:sym typeface="Montserrat"/>
              </a:rPr>
              <a:t>iPad Pro</a:t>
            </a:r>
          </a:p>
          <a:p>
            <a:pPr algn="l">
              <a:lnSpc>
                <a:spcPts val="2520"/>
              </a:lnSpc>
              <a:spcBef>
                <a:spcPct val="0"/>
              </a:spcBef>
            </a:pPr>
            <a:endParaRPr lang="en-US" sz="2100">
              <a:solidFill>
                <a:srgbClr val="FFFF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Freeform 2"/>
          <p:cNvSpPr/>
          <p:nvPr/>
        </p:nvSpPr>
        <p:spPr>
          <a:xfrm>
            <a:off x="11698822" y="4821885"/>
            <a:ext cx="8015404" cy="5465115"/>
          </a:xfrm>
          <a:custGeom>
            <a:avLst/>
            <a:gdLst/>
            <a:ahLst/>
            <a:cxnLst/>
            <a:rect l="l" t="t" r="r" b="b"/>
            <a:pathLst>
              <a:path w="8015404" h="5465115">
                <a:moveTo>
                  <a:pt x="0" y="0"/>
                </a:moveTo>
                <a:lnTo>
                  <a:pt x="8015405" y="0"/>
                </a:lnTo>
                <a:lnTo>
                  <a:pt x="8015405" y="5465115"/>
                </a:lnTo>
                <a:lnTo>
                  <a:pt x="0" y="54651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515254" y="-168790"/>
            <a:ext cx="7319568" cy="4990675"/>
          </a:xfrm>
          <a:custGeom>
            <a:avLst/>
            <a:gdLst/>
            <a:ahLst/>
            <a:cxnLst/>
            <a:rect l="l" t="t" r="r" b="b"/>
            <a:pathLst>
              <a:path w="7319568" h="4990675">
                <a:moveTo>
                  <a:pt x="0" y="0"/>
                </a:moveTo>
                <a:lnTo>
                  <a:pt x="7319568" y="0"/>
                </a:lnTo>
                <a:lnTo>
                  <a:pt x="7319568" y="4990675"/>
                </a:lnTo>
                <a:lnTo>
                  <a:pt x="0" y="4990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665959" y="-3961975"/>
            <a:ext cx="7319568" cy="4990675"/>
          </a:xfrm>
          <a:custGeom>
            <a:avLst/>
            <a:gdLst/>
            <a:ahLst/>
            <a:cxnLst/>
            <a:rect l="l" t="t" r="r" b="b"/>
            <a:pathLst>
              <a:path w="7319568" h="4990675">
                <a:moveTo>
                  <a:pt x="0" y="0"/>
                </a:moveTo>
                <a:lnTo>
                  <a:pt x="7319567" y="0"/>
                </a:lnTo>
                <a:lnTo>
                  <a:pt x="7319567" y="4990675"/>
                </a:lnTo>
                <a:lnTo>
                  <a:pt x="0" y="4990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801656" y="-3961975"/>
            <a:ext cx="7319568" cy="4990675"/>
          </a:xfrm>
          <a:custGeom>
            <a:avLst/>
            <a:gdLst/>
            <a:ahLst/>
            <a:cxnLst/>
            <a:rect l="l" t="t" r="r" b="b"/>
            <a:pathLst>
              <a:path w="7319568" h="4990675">
                <a:moveTo>
                  <a:pt x="0" y="0"/>
                </a:moveTo>
                <a:lnTo>
                  <a:pt x="7319567" y="0"/>
                </a:lnTo>
                <a:lnTo>
                  <a:pt x="7319567" y="4990675"/>
                </a:lnTo>
                <a:lnTo>
                  <a:pt x="0" y="4990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489424" y="1028700"/>
            <a:ext cx="700828" cy="816102"/>
          </a:xfrm>
          <a:custGeom>
            <a:avLst/>
            <a:gdLst/>
            <a:ahLst/>
            <a:cxnLst/>
            <a:rect l="l" t="t" r="r" b="b"/>
            <a:pathLst>
              <a:path w="700828" h="816102">
                <a:moveTo>
                  <a:pt x="0" y="0"/>
                </a:moveTo>
                <a:lnTo>
                  <a:pt x="700828" y="0"/>
                </a:lnTo>
                <a:lnTo>
                  <a:pt x="700828" y="816102"/>
                </a:lnTo>
                <a:lnTo>
                  <a:pt x="0" y="816102"/>
                </a:lnTo>
                <a:lnTo>
                  <a:pt x="0" y="0"/>
                </a:lnTo>
                <a:close/>
              </a:path>
            </a:pathLst>
          </a:custGeom>
          <a:blipFill>
            <a:blip r:embed="rId4">
              <a:extLst>
                <a:ext uri="{96DAC541-7B7A-43D3-8B79-37D633B846F1}">
                  <asvg:svgBlip xmlns:asvg="http://schemas.microsoft.com/office/drawing/2016/SVG/main" r:embed="rId5"/>
                </a:ext>
              </a:extLst>
            </a:blip>
            <a:stretch>
              <a:fillRect l="-99" r="-99"/>
            </a:stretch>
          </a:blipFill>
        </p:spPr>
      </p:sp>
      <p:grpSp>
        <p:nvGrpSpPr>
          <p:cNvPr id="7" name="Group 7"/>
          <p:cNvGrpSpPr/>
          <p:nvPr/>
        </p:nvGrpSpPr>
        <p:grpSpPr>
          <a:xfrm>
            <a:off x="404354" y="2862473"/>
            <a:ext cx="10870968" cy="6991309"/>
            <a:chOff x="0" y="0"/>
            <a:chExt cx="14494623" cy="9321745"/>
          </a:xfrm>
        </p:grpSpPr>
        <p:sp>
          <p:nvSpPr>
            <p:cNvPr id="8" name="Freeform 8"/>
            <p:cNvSpPr/>
            <p:nvPr/>
          </p:nvSpPr>
          <p:spPr>
            <a:xfrm>
              <a:off x="0" y="0"/>
              <a:ext cx="14494624" cy="9321746"/>
            </a:xfrm>
            <a:custGeom>
              <a:avLst/>
              <a:gdLst/>
              <a:ahLst/>
              <a:cxnLst/>
              <a:rect l="l" t="t" r="r" b="b"/>
              <a:pathLst>
                <a:path w="14494624" h="9321746">
                  <a:moveTo>
                    <a:pt x="0" y="0"/>
                  </a:moveTo>
                  <a:lnTo>
                    <a:pt x="14494624" y="0"/>
                  </a:lnTo>
                  <a:lnTo>
                    <a:pt x="14494624" y="9321746"/>
                  </a:lnTo>
                  <a:lnTo>
                    <a:pt x="0" y="9321746"/>
                  </a:lnTo>
                  <a:close/>
                </a:path>
              </a:pathLst>
            </a:custGeom>
            <a:solidFill>
              <a:srgbClr val="000000">
                <a:alpha val="0"/>
              </a:srgbClr>
            </a:solidFill>
          </p:spPr>
        </p:sp>
        <p:sp>
          <p:nvSpPr>
            <p:cNvPr id="9" name="TextBox 9"/>
            <p:cNvSpPr txBox="1"/>
            <p:nvPr/>
          </p:nvSpPr>
          <p:spPr>
            <a:xfrm>
              <a:off x="0" y="-133350"/>
              <a:ext cx="14494623" cy="9455095"/>
            </a:xfrm>
            <a:prstGeom prst="rect">
              <a:avLst/>
            </a:prstGeom>
          </p:spPr>
          <p:txBody>
            <a:bodyPr lIns="0" tIns="0" rIns="0" bIns="0" rtlCol="0" anchor="t"/>
            <a:lstStyle/>
            <a:p>
              <a:pPr algn="l">
                <a:lnSpc>
                  <a:spcPts val="4320"/>
                </a:lnSpc>
              </a:pPr>
              <a:r>
                <a:rPr lang="en-US" sz="2400">
                  <a:solidFill>
                    <a:srgbClr val="FFFFFF"/>
                  </a:solidFill>
                  <a:latin typeface="Montserrat"/>
                  <a:ea typeface="Montserrat"/>
                  <a:cs typeface="Montserrat"/>
                  <a:sym typeface="Montserrat"/>
                </a:rPr>
                <a:t>The Gym Fitness Management System streamlines and automates gym operations, replacing manual processes with a digital solution. It enhances the management of members, trainers, attendance, memberships, payments, and workouts while providing a user-friendly experience.</a:t>
              </a:r>
            </a:p>
            <a:p>
              <a:pPr algn="l">
                <a:lnSpc>
                  <a:spcPts val="4320"/>
                </a:lnSpc>
              </a:pPr>
              <a:r>
                <a:rPr lang="en-US" sz="2400">
                  <a:solidFill>
                    <a:srgbClr val="FFFFFF"/>
                  </a:solidFill>
                  <a:latin typeface="Montserrat"/>
                  <a:ea typeface="Montserrat"/>
                  <a:cs typeface="Montserrat"/>
                  <a:sym typeface="Montserrat"/>
                </a:rPr>
                <a:t>Built with Django, MySQL, HTML5, CSS, and JS, the system ensures reliability, scalability, and efficiency. Features like online membership, payment management, workout tracking, and reports improve engagement and decision-making.</a:t>
              </a:r>
            </a:p>
            <a:p>
              <a:pPr algn="l">
                <a:lnSpc>
                  <a:spcPts val="4320"/>
                </a:lnSpc>
              </a:pPr>
              <a:r>
                <a:rPr lang="en-US" sz="2400">
                  <a:solidFill>
                    <a:srgbClr val="FFFFFF"/>
                  </a:solidFill>
                  <a:latin typeface="Montserrat"/>
                  <a:ea typeface="Montserrat"/>
                  <a:cs typeface="Montserrat"/>
                  <a:sym typeface="Montserrat"/>
                </a:rPr>
                <a:t>Overall, this system boosts efficiency, reduces errors, and enhances user experience, making it a valuable tool for modern gym management.</a:t>
              </a:r>
            </a:p>
            <a:p>
              <a:pPr algn="l">
                <a:lnSpc>
                  <a:spcPts val="4320"/>
                </a:lnSpc>
              </a:pPr>
              <a:endParaRPr lang="en-US" sz="2400">
                <a:solidFill>
                  <a:srgbClr val="FFFFFF"/>
                </a:solidFill>
                <a:latin typeface="Montserrat"/>
                <a:ea typeface="Montserrat"/>
                <a:cs typeface="Montserrat"/>
                <a:sym typeface="Montserrat"/>
              </a:endParaRPr>
            </a:p>
          </p:txBody>
        </p:sp>
      </p:grpSp>
      <p:grpSp>
        <p:nvGrpSpPr>
          <p:cNvPr id="10" name="Group 10"/>
          <p:cNvGrpSpPr/>
          <p:nvPr/>
        </p:nvGrpSpPr>
        <p:grpSpPr>
          <a:xfrm>
            <a:off x="404354" y="1406040"/>
            <a:ext cx="4112855" cy="1079093"/>
            <a:chOff x="0" y="0"/>
            <a:chExt cx="5483807" cy="1438791"/>
          </a:xfrm>
        </p:grpSpPr>
        <p:sp>
          <p:nvSpPr>
            <p:cNvPr id="11" name="Freeform 11"/>
            <p:cNvSpPr/>
            <p:nvPr/>
          </p:nvSpPr>
          <p:spPr>
            <a:xfrm>
              <a:off x="0" y="0"/>
              <a:ext cx="5483807" cy="1438791"/>
            </a:xfrm>
            <a:custGeom>
              <a:avLst/>
              <a:gdLst/>
              <a:ahLst/>
              <a:cxnLst/>
              <a:rect l="l" t="t" r="r" b="b"/>
              <a:pathLst>
                <a:path w="5483807" h="1438791">
                  <a:moveTo>
                    <a:pt x="0" y="0"/>
                  </a:moveTo>
                  <a:lnTo>
                    <a:pt x="5483807" y="0"/>
                  </a:lnTo>
                  <a:lnTo>
                    <a:pt x="5483807" y="1438791"/>
                  </a:lnTo>
                  <a:lnTo>
                    <a:pt x="0" y="1438791"/>
                  </a:lnTo>
                  <a:close/>
                </a:path>
              </a:pathLst>
            </a:custGeom>
            <a:solidFill>
              <a:srgbClr val="000000">
                <a:alpha val="0"/>
              </a:srgbClr>
            </a:solidFill>
          </p:spPr>
        </p:sp>
        <p:sp>
          <p:nvSpPr>
            <p:cNvPr id="12" name="TextBox 12"/>
            <p:cNvSpPr txBox="1"/>
            <p:nvPr/>
          </p:nvSpPr>
          <p:spPr>
            <a:xfrm>
              <a:off x="0" y="0"/>
              <a:ext cx="5483807"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Conclusion</a:t>
              </a:r>
            </a:p>
          </p:txBody>
        </p:sp>
      </p:grpSp>
      <p:grpSp>
        <p:nvGrpSpPr>
          <p:cNvPr id="13" name="Group 13"/>
          <p:cNvGrpSpPr/>
          <p:nvPr/>
        </p:nvGrpSpPr>
        <p:grpSpPr>
          <a:xfrm>
            <a:off x="404354" y="357430"/>
            <a:ext cx="4338847" cy="671270"/>
            <a:chOff x="0" y="0"/>
            <a:chExt cx="5785129" cy="895027"/>
          </a:xfrm>
        </p:grpSpPr>
        <p:grpSp>
          <p:nvGrpSpPr>
            <p:cNvPr id="14" name="Group 14"/>
            <p:cNvGrpSpPr/>
            <p:nvPr/>
          </p:nvGrpSpPr>
          <p:grpSpPr>
            <a:xfrm>
              <a:off x="1568828" y="139736"/>
              <a:ext cx="4216301" cy="615554"/>
              <a:chOff x="0" y="0"/>
              <a:chExt cx="4216301" cy="615554"/>
            </a:xfrm>
          </p:grpSpPr>
          <p:sp>
            <p:nvSpPr>
              <p:cNvPr id="15" name="Freeform 15"/>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16" name="TextBox 16"/>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FFFFFF"/>
                    </a:solidFill>
                    <a:latin typeface="Montserrat"/>
                    <a:ea typeface="Montserrat"/>
                    <a:cs typeface="Montserrat"/>
                    <a:sym typeface="Montserrat"/>
                  </a:rPr>
                  <a:t>SangLehar FitnessFlow</a:t>
                </a:r>
              </a:p>
            </p:txBody>
          </p:sp>
        </p:grpSp>
        <p:sp>
          <p:nvSpPr>
            <p:cNvPr id="17" name="Freeform 17"/>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6"/>
              <a:stretch>
                <a:fillRect/>
              </a:stretch>
            </a:blipFill>
          </p:spPr>
        </p:sp>
      </p:grpSp>
      <p:sp>
        <p:nvSpPr>
          <p:cNvPr id="18" name="Freeform 18"/>
          <p:cNvSpPr/>
          <p:nvPr/>
        </p:nvSpPr>
        <p:spPr>
          <a:xfrm>
            <a:off x="15540323" y="-549751"/>
            <a:ext cx="7319568" cy="4990675"/>
          </a:xfrm>
          <a:custGeom>
            <a:avLst/>
            <a:gdLst/>
            <a:ahLst/>
            <a:cxnLst/>
            <a:rect l="l" t="t" r="r" b="b"/>
            <a:pathLst>
              <a:path w="7319568" h="4990675">
                <a:moveTo>
                  <a:pt x="0" y="0"/>
                </a:moveTo>
                <a:lnTo>
                  <a:pt x="7319568" y="0"/>
                </a:lnTo>
                <a:lnTo>
                  <a:pt x="7319568" y="4990675"/>
                </a:lnTo>
                <a:lnTo>
                  <a:pt x="0" y="4990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0877720" y="2862473"/>
            <a:ext cx="7681588" cy="7424527"/>
          </a:xfrm>
          <a:custGeom>
            <a:avLst/>
            <a:gdLst/>
            <a:ahLst/>
            <a:cxnLst/>
            <a:rect l="l" t="t" r="r" b="b"/>
            <a:pathLst>
              <a:path w="7681588" h="7424527">
                <a:moveTo>
                  <a:pt x="0" y="0"/>
                </a:moveTo>
                <a:lnTo>
                  <a:pt x="7681588" y="0"/>
                </a:lnTo>
                <a:lnTo>
                  <a:pt x="7681588" y="7424527"/>
                </a:lnTo>
                <a:lnTo>
                  <a:pt x="0" y="7424527"/>
                </a:lnTo>
                <a:lnTo>
                  <a:pt x="0" y="0"/>
                </a:lnTo>
                <a:close/>
              </a:path>
            </a:pathLst>
          </a:custGeom>
          <a:blipFill>
            <a:blip r:embed="rId7"/>
            <a:stretch>
              <a:fillRect/>
            </a:stretch>
          </a:blipFill>
        </p:spPr>
      </p:sp>
      <p:sp>
        <p:nvSpPr>
          <p:cNvPr id="20" name="Freeform 20"/>
          <p:cNvSpPr/>
          <p:nvPr/>
        </p:nvSpPr>
        <p:spPr>
          <a:xfrm>
            <a:off x="10760611" y="8694255"/>
            <a:ext cx="700828" cy="816102"/>
          </a:xfrm>
          <a:custGeom>
            <a:avLst/>
            <a:gdLst/>
            <a:ahLst/>
            <a:cxnLst/>
            <a:rect l="l" t="t" r="r" b="b"/>
            <a:pathLst>
              <a:path w="700828" h="816102">
                <a:moveTo>
                  <a:pt x="0" y="0"/>
                </a:moveTo>
                <a:lnTo>
                  <a:pt x="700828" y="0"/>
                </a:lnTo>
                <a:lnTo>
                  <a:pt x="700828" y="816102"/>
                </a:lnTo>
                <a:lnTo>
                  <a:pt x="0" y="816102"/>
                </a:lnTo>
                <a:lnTo>
                  <a:pt x="0" y="0"/>
                </a:lnTo>
                <a:close/>
              </a:path>
            </a:pathLst>
          </a:custGeom>
          <a:blipFill>
            <a:blip r:embed="rId4">
              <a:extLst>
                <a:ext uri="{96DAC541-7B7A-43D3-8B79-37D633B846F1}">
                  <asvg:svgBlip xmlns:asvg="http://schemas.microsoft.com/office/drawing/2016/SVG/main" r:embed="rId5"/>
                </a:ext>
              </a:extLst>
            </a:blip>
            <a:stretch>
              <a:fillRect l="-99" r="-99"/>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grpSp>
        <p:nvGrpSpPr>
          <p:cNvPr id="2" name="Group 2"/>
          <p:cNvGrpSpPr/>
          <p:nvPr/>
        </p:nvGrpSpPr>
        <p:grpSpPr>
          <a:xfrm>
            <a:off x="501336" y="693065"/>
            <a:ext cx="4338847" cy="671270"/>
            <a:chOff x="0" y="0"/>
            <a:chExt cx="5785129" cy="895027"/>
          </a:xfrm>
        </p:grpSpPr>
        <p:grpSp>
          <p:nvGrpSpPr>
            <p:cNvPr id="3" name="Group 3"/>
            <p:cNvGrpSpPr/>
            <p:nvPr/>
          </p:nvGrpSpPr>
          <p:grpSpPr>
            <a:xfrm>
              <a:off x="1568828" y="139736"/>
              <a:ext cx="4216301" cy="615554"/>
              <a:chOff x="0" y="0"/>
              <a:chExt cx="4216301" cy="615554"/>
            </a:xfrm>
          </p:grpSpPr>
          <p:sp>
            <p:nvSpPr>
              <p:cNvPr id="4" name="Freeform 4"/>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5" name="TextBox 5"/>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FFFFFF"/>
                    </a:solidFill>
                    <a:latin typeface="Montserrat"/>
                    <a:ea typeface="Montserrat"/>
                    <a:cs typeface="Montserrat"/>
                    <a:sym typeface="Montserrat"/>
                  </a:rPr>
                  <a:t>SangLehar FitnessFlow</a:t>
                </a:r>
              </a:p>
            </p:txBody>
          </p:sp>
        </p:grpSp>
        <p:sp>
          <p:nvSpPr>
            <p:cNvPr id="6" name="Freeform 6"/>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2"/>
              <a:stretch>
                <a:fillRect/>
              </a:stretch>
            </a:blipFill>
          </p:spPr>
        </p:sp>
      </p:grpSp>
      <p:sp>
        <p:nvSpPr>
          <p:cNvPr id="7" name="Freeform 7"/>
          <p:cNvSpPr/>
          <p:nvPr/>
        </p:nvSpPr>
        <p:spPr>
          <a:xfrm>
            <a:off x="11790412" y="5457804"/>
            <a:ext cx="8015404" cy="5465115"/>
          </a:xfrm>
          <a:custGeom>
            <a:avLst/>
            <a:gdLst/>
            <a:ahLst/>
            <a:cxnLst/>
            <a:rect l="l" t="t" r="r" b="b"/>
            <a:pathLst>
              <a:path w="8015404" h="5465115">
                <a:moveTo>
                  <a:pt x="0" y="0"/>
                </a:moveTo>
                <a:lnTo>
                  <a:pt x="8015404" y="0"/>
                </a:lnTo>
                <a:lnTo>
                  <a:pt x="8015404" y="5465115"/>
                </a:lnTo>
                <a:lnTo>
                  <a:pt x="0" y="54651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4343400" y="9064799"/>
            <a:ext cx="9147087" cy="848668"/>
            <a:chOff x="0" y="0"/>
            <a:chExt cx="12196116" cy="1131557"/>
          </a:xfrm>
        </p:grpSpPr>
        <p:sp>
          <p:nvSpPr>
            <p:cNvPr id="9" name="Freeform 9"/>
            <p:cNvSpPr/>
            <p:nvPr/>
          </p:nvSpPr>
          <p:spPr>
            <a:xfrm>
              <a:off x="0" y="0"/>
              <a:ext cx="12196116" cy="1131557"/>
            </a:xfrm>
            <a:custGeom>
              <a:avLst/>
              <a:gdLst/>
              <a:ahLst/>
              <a:cxnLst/>
              <a:rect l="l" t="t" r="r" b="b"/>
              <a:pathLst>
                <a:path w="12196116" h="1131557">
                  <a:moveTo>
                    <a:pt x="0" y="0"/>
                  </a:moveTo>
                  <a:lnTo>
                    <a:pt x="12196116" y="0"/>
                  </a:lnTo>
                  <a:lnTo>
                    <a:pt x="12196116" y="1131557"/>
                  </a:lnTo>
                  <a:lnTo>
                    <a:pt x="0" y="1131557"/>
                  </a:lnTo>
                  <a:close/>
                </a:path>
              </a:pathLst>
            </a:custGeom>
            <a:solidFill>
              <a:srgbClr val="000000">
                <a:alpha val="0"/>
              </a:srgbClr>
            </a:solidFill>
          </p:spPr>
        </p:sp>
        <p:sp>
          <p:nvSpPr>
            <p:cNvPr id="10" name="TextBox 10"/>
            <p:cNvSpPr txBox="1"/>
            <p:nvPr/>
          </p:nvSpPr>
          <p:spPr>
            <a:xfrm>
              <a:off x="0" y="-9525"/>
              <a:ext cx="12196116" cy="1141082"/>
            </a:xfrm>
            <a:prstGeom prst="rect">
              <a:avLst/>
            </a:prstGeom>
          </p:spPr>
          <p:txBody>
            <a:bodyPr lIns="0" tIns="0" rIns="0" bIns="0" rtlCol="0" anchor="t"/>
            <a:lstStyle/>
            <a:p>
              <a:pPr algn="ctr">
                <a:lnSpc>
                  <a:spcPts val="2879"/>
                </a:lnSpc>
              </a:pPr>
              <a:r>
                <a:rPr lang="en-US" sz="2400" b="1" u="sng" dirty="0">
                  <a:solidFill>
                    <a:srgbClr val="7030A0"/>
                  </a:solidFill>
                  <a:latin typeface="Arimo Bold"/>
                  <a:ea typeface="Arimo Bold"/>
                  <a:cs typeface="Arimo Bold"/>
                  <a:sym typeface="Arimo Bold"/>
                  <a:hlinkClick r:id="rId5" tooltip="mailto:SangLeharFitnessFlow@gmail.com">
                    <a:extLst>
                      <a:ext uri="{A12FA001-AC4F-418D-AE19-62706E023703}">
                        <ahyp:hlinkClr xmlns:ahyp="http://schemas.microsoft.com/office/drawing/2018/hyperlinkcolor" val="tx"/>
                      </a:ext>
                    </a:extLst>
                  </a:hlinkClick>
                </a:rPr>
                <a:t>SangLeharFitnessFlow@gmail.com</a:t>
              </a:r>
            </a:p>
            <a:p>
              <a:pPr algn="ctr">
                <a:lnSpc>
                  <a:spcPts val="2879"/>
                </a:lnSpc>
              </a:pPr>
              <a:endParaRPr lang="en-US" sz="2400" b="1" u="sng" dirty="0">
                <a:solidFill>
                  <a:srgbClr val="0000FF"/>
                </a:solidFill>
                <a:latin typeface="Arimo Bold"/>
                <a:ea typeface="Arimo Bold"/>
                <a:cs typeface="Arimo Bold"/>
                <a:sym typeface="Arimo Bold"/>
                <a:hlinkClick r:id="rId5" tooltip="mailto:SangLeharFitnessFlow@gmail.com">
                  <a:extLst>
                    <a:ext uri="{A12FA001-AC4F-418D-AE19-62706E023703}">
                      <ahyp:hlinkClr xmlns:ahyp="http://schemas.microsoft.com/office/drawing/2018/hyperlinkcolor" val="tx"/>
                    </a:ext>
                  </a:extLst>
                </a:hlinkClick>
              </a:endParaRPr>
            </a:p>
          </p:txBody>
        </p:sp>
      </p:grpSp>
      <p:sp>
        <p:nvSpPr>
          <p:cNvPr id="11" name="Freeform 11"/>
          <p:cNvSpPr/>
          <p:nvPr/>
        </p:nvSpPr>
        <p:spPr>
          <a:xfrm>
            <a:off x="15540323" y="-549751"/>
            <a:ext cx="7319568" cy="4990675"/>
          </a:xfrm>
          <a:custGeom>
            <a:avLst/>
            <a:gdLst/>
            <a:ahLst/>
            <a:cxnLst/>
            <a:rect l="l" t="t" r="r" b="b"/>
            <a:pathLst>
              <a:path w="7319568" h="4990675">
                <a:moveTo>
                  <a:pt x="0" y="0"/>
                </a:moveTo>
                <a:lnTo>
                  <a:pt x="7319568" y="0"/>
                </a:lnTo>
                <a:lnTo>
                  <a:pt x="7319568" y="4990675"/>
                </a:lnTo>
                <a:lnTo>
                  <a:pt x="0" y="4990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2489888" y="3129102"/>
            <a:ext cx="13308226" cy="2328701"/>
            <a:chOff x="0" y="0"/>
            <a:chExt cx="17744302" cy="3104935"/>
          </a:xfrm>
        </p:grpSpPr>
        <p:sp>
          <p:nvSpPr>
            <p:cNvPr id="13" name="Freeform 13"/>
            <p:cNvSpPr/>
            <p:nvPr/>
          </p:nvSpPr>
          <p:spPr>
            <a:xfrm>
              <a:off x="0" y="0"/>
              <a:ext cx="17744301" cy="3104935"/>
            </a:xfrm>
            <a:custGeom>
              <a:avLst/>
              <a:gdLst/>
              <a:ahLst/>
              <a:cxnLst/>
              <a:rect l="l" t="t" r="r" b="b"/>
              <a:pathLst>
                <a:path w="17744301" h="3104935">
                  <a:moveTo>
                    <a:pt x="0" y="0"/>
                  </a:moveTo>
                  <a:lnTo>
                    <a:pt x="17744301" y="0"/>
                  </a:lnTo>
                  <a:lnTo>
                    <a:pt x="17744301" y="3104935"/>
                  </a:lnTo>
                  <a:lnTo>
                    <a:pt x="0" y="3104935"/>
                  </a:lnTo>
                  <a:close/>
                </a:path>
              </a:pathLst>
            </a:custGeom>
            <a:solidFill>
              <a:srgbClr val="000000">
                <a:alpha val="0"/>
              </a:srgbClr>
            </a:solidFill>
          </p:spPr>
        </p:sp>
        <p:sp>
          <p:nvSpPr>
            <p:cNvPr id="14" name="TextBox 14"/>
            <p:cNvSpPr txBox="1"/>
            <p:nvPr/>
          </p:nvSpPr>
          <p:spPr>
            <a:xfrm>
              <a:off x="0" y="-28575"/>
              <a:ext cx="17744302" cy="3133510"/>
            </a:xfrm>
            <a:prstGeom prst="rect">
              <a:avLst/>
            </a:prstGeom>
          </p:spPr>
          <p:txBody>
            <a:bodyPr lIns="0" tIns="0" rIns="0" bIns="0" rtlCol="0" anchor="t"/>
            <a:lstStyle/>
            <a:p>
              <a:pPr algn="ctr">
                <a:lnSpc>
                  <a:spcPts val="9720"/>
                </a:lnSpc>
              </a:pPr>
              <a:r>
                <a:rPr lang="en-US" sz="8100" b="1">
                  <a:solidFill>
                    <a:srgbClr val="BB54E1"/>
                  </a:solidFill>
                  <a:latin typeface="Arimo Bold"/>
                  <a:ea typeface="Arimo Bold"/>
                  <a:cs typeface="Arimo Bold"/>
                  <a:sym typeface="Arimo Bold"/>
                </a:rPr>
                <a:t>Thank You!</a:t>
              </a:r>
            </a:p>
            <a:p>
              <a:pPr algn="ctr">
                <a:lnSpc>
                  <a:spcPts val="3240"/>
                </a:lnSpc>
              </a:pPr>
              <a:r>
                <a:rPr lang="en-US" sz="2700">
                  <a:solidFill>
                    <a:srgbClr val="FFFFFF"/>
                  </a:solidFill>
                  <a:latin typeface="Arimo"/>
                  <a:ea typeface="Arimo"/>
                  <a:cs typeface="Arimo"/>
                  <a:sym typeface="Arimo"/>
                </a:rPr>
                <a:t>We appreciate your interest in our Gym Fitness Management System and its impact on modern gym operations.</a:t>
              </a:r>
            </a:p>
          </p:txBody>
        </p:sp>
      </p:grpSp>
      <p:grpSp>
        <p:nvGrpSpPr>
          <p:cNvPr id="15" name="Group 15"/>
          <p:cNvGrpSpPr/>
          <p:nvPr/>
        </p:nvGrpSpPr>
        <p:grpSpPr>
          <a:xfrm>
            <a:off x="4003288" y="6373068"/>
            <a:ext cx="10281424" cy="784830"/>
            <a:chOff x="0" y="0"/>
            <a:chExt cx="13708566" cy="1046440"/>
          </a:xfrm>
        </p:grpSpPr>
        <p:sp>
          <p:nvSpPr>
            <p:cNvPr id="16" name="Freeform 16"/>
            <p:cNvSpPr/>
            <p:nvPr/>
          </p:nvSpPr>
          <p:spPr>
            <a:xfrm>
              <a:off x="0" y="0"/>
              <a:ext cx="13708566" cy="1046440"/>
            </a:xfrm>
            <a:custGeom>
              <a:avLst/>
              <a:gdLst/>
              <a:ahLst/>
              <a:cxnLst/>
              <a:rect l="l" t="t" r="r" b="b"/>
              <a:pathLst>
                <a:path w="13708566" h="1046440">
                  <a:moveTo>
                    <a:pt x="0" y="0"/>
                  </a:moveTo>
                  <a:lnTo>
                    <a:pt x="13708566" y="0"/>
                  </a:lnTo>
                  <a:lnTo>
                    <a:pt x="13708566" y="1046440"/>
                  </a:lnTo>
                  <a:lnTo>
                    <a:pt x="0" y="1046440"/>
                  </a:lnTo>
                  <a:close/>
                </a:path>
              </a:pathLst>
            </a:custGeom>
            <a:solidFill>
              <a:srgbClr val="000000">
                <a:alpha val="0"/>
              </a:srgbClr>
            </a:solidFill>
          </p:spPr>
        </p:sp>
        <p:sp>
          <p:nvSpPr>
            <p:cNvPr id="17" name="TextBox 17"/>
            <p:cNvSpPr txBox="1"/>
            <p:nvPr/>
          </p:nvSpPr>
          <p:spPr>
            <a:xfrm>
              <a:off x="0" y="-9525"/>
              <a:ext cx="13708566" cy="1055965"/>
            </a:xfrm>
            <a:prstGeom prst="rect">
              <a:avLst/>
            </a:prstGeom>
          </p:spPr>
          <p:txBody>
            <a:bodyPr lIns="0" tIns="0" rIns="0" bIns="0" rtlCol="0" anchor="t"/>
            <a:lstStyle/>
            <a:p>
              <a:pPr algn="ctr">
                <a:lnSpc>
                  <a:spcPts val="2520"/>
                </a:lnSpc>
              </a:pPr>
              <a:r>
                <a:rPr lang="en-US" sz="2100" b="1">
                  <a:solidFill>
                    <a:srgbClr val="FFFFFF"/>
                  </a:solidFill>
                  <a:latin typeface="Arimo Bold"/>
                  <a:ea typeface="Arimo Bold"/>
                  <a:cs typeface="Arimo Bold"/>
                  <a:sym typeface="Arimo Bold"/>
                </a:rPr>
                <a:t>Looking forward to your feedback! 😊</a:t>
              </a:r>
            </a:p>
          </p:txBody>
        </p:sp>
      </p:grpSp>
      <p:grpSp>
        <p:nvGrpSpPr>
          <p:cNvPr id="18" name="Group 18"/>
          <p:cNvGrpSpPr/>
          <p:nvPr/>
        </p:nvGrpSpPr>
        <p:grpSpPr>
          <a:xfrm>
            <a:off x="4003288" y="5532481"/>
            <a:ext cx="10281424" cy="553998"/>
            <a:chOff x="0" y="0"/>
            <a:chExt cx="13708566" cy="738664"/>
          </a:xfrm>
        </p:grpSpPr>
        <p:sp>
          <p:nvSpPr>
            <p:cNvPr id="19" name="Freeform 19"/>
            <p:cNvSpPr/>
            <p:nvPr/>
          </p:nvSpPr>
          <p:spPr>
            <a:xfrm>
              <a:off x="0" y="0"/>
              <a:ext cx="13708566" cy="738664"/>
            </a:xfrm>
            <a:custGeom>
              <a:avLst/>
              <a:gdLst/>
              <a:ahLst/>
              <a:cxnLst/>
              <a:rect l="l" t="t" r="r" b="b"/>
              <a:pathLst>
                <a:path w="13708566" h="738664">
                  <a:moveTo>
                    <a:pt x="0" y="0"/>
                  </a:moveTo>
                  <a:lnTo>
                    <a:pt x="13708566" y="0"/>
                  </a:lnTo>
                  <a:lnTo>
                    <a:pt x="13708566" y="738664"/>
                  </a:lnTo>
                  <a:lnTo>
                    <a:pt x="0" y="738664"/>
                  </a:lnTo>
                  <a:close/>
                </a:path>
              </a:pathLst>
            </a:custGeom>
            <a:solidFill>
              <a:srgbClr val="000000">
                <a:alpha val="0"/>
              </a:srgbClr>
            </a:solidFill>
          </p:spPr>
        </p:sp>
        <p:sp>
          <p:nvSpPr>
            <p:cNvPr id="20" name="TextBox 20"/>
            <p:cNvSpPr txBox="1"/>
            <p:nvPr/>
          </p:nvSpPr>
          <p:spPr>
            <a:xfrm>
              <a:off x="0" y="-19050"/>
              <a:ext cx="13708566" cy="757714"/>
            </a:xfrm>
            <a:prstGeom prst="rect">
              <a:avLst/>
            </a:prstGeom>
          </p:spPr>
          <p:txBody>
            <a:bodyPr lIns="0" tIns="0" rIns="0" bIns="0" rtlCol="0" anchor="t"/>
            <a:lstStyle/>
            <a:p>
              <a:pPr algn="ctr">
                <a:lnSpc>
                  <a:spcPts val="3240"/>
                </a:lnSpc>
              </a:pPr>
              <a:r>
                <a:rPr lang="en-US" sz="2700">
                  <a:solidFill>
                    <a:srgbClr val="FFFFFF"/>
                  </a:solidFill>
                  <a:latin typeface="Arimo"/>
                  <a:ea typeface="Arimo"/>
                  <a:cs typeface="Arimo"/>
                  <a:sym typeface="Arimo"/>
                </a:rPr>
                <a:t>For any questions or discussions, feel free to ask.</a:t>
              </a:r>
            </a:p>
          </p:txBody>
        </p:sp>
      </p:grpSp>
      <p:sp>
        <p:nvSpPr>
          <p:cNvPr id="21" name="Freeform 21"/>
          <p:cNvSpPr/>
          <p:nvPr/>
        </p:nvSpPr>
        <p:spPr>
          <a:xfrm>
            <a:off x="6665959" y="-3961975"/>
            <a:ext cx="7319568" cy="4990675"/>
          </a:xfrm>
          <a:custGeom>
            <a:avLst/>
            <a:gdLst/>
            <a:ahLst/>
            <a:cxnLst/>
            <a:rect l="l" t="t" r="r" b="b"/>
            <a:pathLst>
              <a:path w="7319568" h="4990675">
                <a:moveTo>
                  <a:pt x="0" y="0"/>
                </a:moveTo>
                <a:lnTo>
                  <a:pt x="7319567" y="0"/>
                </a:lnTo>
                <a:lnTo>
                  <a:pt x="7319567" y="4990675"/>
                </a:lnTo>
                <a:lnTo>
                  <a:pt x="0" y="4990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7801656" y="-3961975"/>
            <a:ext cx="7319568" cy="4990675"/>
          </a:xfrm>
          <a:custGeom>
            <a:avLst/>
            <a:gdLst/>
            <a:ahLst/>
            <a:cxnLst/>
            <a:rect l="l" t="t" r="r" b="b"/>
            <a:pathLst>
              <a:path w="7319568" h="4990675">
                <a:moveTo>
                  <a:pt x="0" y="0"/>
                </a:moveTo>
                <a:lnTo>
                  <a:pt x="7319567" y="0"/>
                </a:lnTo>
                <a:lnTo>
                  <a:pt x="7319567" y="4990675"/>
                </a:lnTo>
                <a:lnTo>
                  <a:pt x="0" y="4990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11790412" y="7374259"/>
            <a:ext cx="700828" cy="816102"/>
          </a:xfrm>
          <a:custGeom>
            <a:avLst/>
            <a:gdLst/>
            <a:ahLst/>
            <a:cxnLst/>
            <a:rect l="l" t="t" r="r" b="b"/>
            <a:pathLst>
              <a:path w="700828" h="816102">
                <a:moveTo>
                  <a:pt x="0" y="0"/>
                </a:moveTo>
                <a:lnTo>
                  <a:pt x="700828" y="0"/>
                </a:lnTo>
                <a:lnTo>
                  <a:pt x="700828" y="816102"/>
                </a:lnTo>
                <a:lnTo>
                  <a:pt x="0" y="816102"/>
                </a:lnTo>
                <a:lnTo>
                  <a:pt x="0" y="0"/>
                </a:lnTo>
                <a:close/>
              </a:path>
            </a:pathLst>
          </a:custGeom>
          <a:blipFill>
            <a:blip r:embed="rId6">
              <a:extLst>
                <a:ext uri="{96DAC541-7B7A-43D3-8B79-37D633B846F1}">
                  <asvg:svgBlip xmlns:asvg="http://schemas.microsoft.com/office/drawing/2016/SVG/main" r:embed="rId7"/>
                </a:ext>
              </a:extLst>
            </a:blip>
            <a:stretch>
              <a:fillRect l="-99" r="-99"/>
            </a:stretch>
          </a:blipFill>
        </p:spPr>
      </p:sp>
      <p:sp>
        <p:nvSpPr>
          <p:cNvPr id="24" name="Freeform 24"/>
          <p:cNvSpPr/>
          <p:nvPr/>
        </p:nvSpPr>
        <p:spPr>
          <a:xfrm>
            <a:off x="14420395" y="693065"/>
            <a:ext cx="700828" cy="816102"/>
          </a:xfrm>
          <a:custGeom>
            <a:avLst/>
            <a:gdLst/>
            <a:ahLst/>
            <a:cxnLst/>
            <a:rect l="l" t="t" r="r" b="b"/>
            <a:pathLst>
              <a:path w="700828" h="816102">
                <a:moveTo>
                  <a:pt x="0" y="0"/>
                </a:moveTo>
                <a:lnTo>
                  <a:pt x="700828" y="0"/>
                </a:lnTo>
                <a:lnTo>
                  <a:pt x="700828" y="816102"/>
                </a:lnTo>
                <a:lnTo>
                  <a:pt x="0" y="816102"/>
                </a:lnTo>
                <a:lnTo>
                  <a:pt x="0" y="0"/>
                </a:lnTo>
                <a:close/>
              </a:path>
            </a:pathLst>
          </a:custGeom>
          <a:blipFill>
            <a:blip r:embed="rId6">
              <a:extLst>
                <a:ext uri="{96DAC541-7B7A-43D3-8B79-37D633B846F1}">
                  <asvg:svgBlip xmlns:asvg="http://schemas.microsoft.com/office/drawing/2016/SVG/main" r:embed="rId7"/>
                </a:ext>
              </a:extLst>
            </a:blip>
            <a:stretch>
              <a:fillRect l="-99" r="-99"/>
            </a:stretch>
          </a:blipFill>
        </p:spPr>
      </p:sp>
      <p:sp>
        <p:nvSpPr>
          <p:cNvPr id="25" name="Freeform 25"/>
          <p:cNvSpPr/>
          <p:nvPr/>
        </p:nvSpPr>
        <p:spPr>
          <a:xfrm>
            <a:off x="1028700" y="4440924"/>
            <a:ext cx="700828" cy="816102"/>
          </a:xfrm>
          <a:custGeom>
            <a:avLst/>
            <a:gdLst/>
            <a:ahLst/>
            <a:cxnLst/>
            <a:rect l="l" t="t" r="r" b="b"/>
            <a:pathLst>
              <a:path w="700828" h="816102">
                <a:moveTo>
                  <a:pt x="0" y="0"/>
                </a:moveTo>
                <a:lnTo>
                  <a:pt x="700828" y="0"/>
                </a:lnTo>
                <a:lnTo>
                  <a:pt x="700828" y="816102"/>
                </a:lnTo>
                <a:lnTo>
                  <a:pt x="0" y="816102"/>
                </a:lnTo>
                <a:lnTo>
                  <a:pt x="0" y="0"/>
                </a:lnTo>
                <a:close/>
              </a:path>
            </a:pathLst>
          </a:custGeom>
          <a:blipFill>
            <a:blip r:embed="rId6">
              <a:extLst>
                <a:ext uri="{96DAC541-7B7A-43D3-8B79-37D633B846F1}">
                  <asvg:svgBlip xmlns:asvg="http://schemas.microsoft.com/office/drawing/2016/SVG/main" r:embed="rId7"/>
                </a:ext>
              </a:extLst>
            </a:blip>
            <a:stretch>
              <a:fillRect l="-99" r="-9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Freeform 2"/>
          <p:cNvSpPr/>
          <p:nvPr/>
        </p:nvSpPr>
        <p:spPr>
          <a:xfrm>
            <a:off x="11169057" y="2067106"/>
            <a:ext cx="12906335" cy="8799881"/>
          </a:xfrm>
          <a:custGeom>
            <a:avLst/>
            <a:gdLst/>
            <a:ahLst/>
            <a:cxnLst/>
            <a:rect l="l" t="t" r="r" b="b"/>
            <a:pathLst>
              <a:path w="12906335" h="8799881">
                <a:moveTo>
                  <a:pt x="0" y="0"/>
                </a:moveTo>
                <a:lnTo>
                  <a:pt x="12906335" y="0"/>
                </a:lnTo>
                <a:lnTo>
                  <a:pt x="12906335" y="8799881"/>
                </a:lnTo>
                <a:lnTo>
                  <a:pt x="0" y="8799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73497" y="-579987"/>
            <a:ext cx="12906335" cy="8799881"/>
          </a:xfrm>
          <a:custGeom>
            <a:avLst/>
            <a:gdLst/>
            <a:ahLst/>
            <a:cxnLst/>
            <a:rect l="l" t="t" r="r" b="b"/>
            <a:pathLst>
              <a:path w="12906335" h="8799881">
                <a:moveTo>
                  <a:pt x="0" y="0"/>
                </a:moveTo>
                <a:lnTo>
                  <a:pt x="12906335" y="0"/>
                </a:lnTo>
                <a:lnTo>
                  <a:pt x="12906335" y="8799881"/>
                </a:lnTo>
                <a:lnTo>
                  <a:pt x="0" y="8799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529786" y="-220963"/>
            <a:ext cx="14629971" cy="9964305"/>
            <a:chOff x="0" y="0"/>
            <a:chExt cx="19506628" cy="13285740"/>
          </a:xfrm>
        </p:grpSpPr>
        <p:sp>
          <p:nvSpPr>
            <p:cNvPr id="5" name="Freeform 5"/>
            <p:cNvSpPr/>
            <p:nvPr/>
          </p:nvSpPr>
          <p:spPr>
            <a:xfrm>
              <a:off x="0" y="0"/>
              <a:ext cx="19506692" cy="13285724"/>
            </a:xfrm>
            <a:custGeom>
              <a:avLst/>
              <a:gdLst/>
              <a:ahLst/>
              <a:cxnLst/>
              <a:rect l="l" t="t" r="r" b="b"/>
              <a:pathLst>
                <a:path w="19506692" h="13285724">
                  <a:moveTo>
                    <a:pt x="11836146" y="13285724"/>
                  </a:moveTo>
                  <a:lnTo>
                    <a:pt x="0" y="13285724"/>
                  </a:lnTo>
                  <a:lnTo>
                    <a:pt x="7670546" y="0"/>
                  </a:lnTo>
                  <a:lnTo>
                    <a:pt x="19506692" y="0"/>
                  </a:lnTo>
                  <a:lnTo>
                    <a:pt x="11836146" y="13285724"/>
                  </a:lnTo>
                  <a:close/>
                </a:path>
              </a:pathLst>
            </a:custGeom>
            <a:solidFill>
              <a:srgbClr val="BB54E1"/>
            </a:solidFill>
          </p:spPr>
        </p:sp>
      </p:grpSp>
      <p:grpSp>
        <p:nvGrpSpPr>
          <p:cNvPr id="6" name="Group 6"/>
          <p:cNvGrpSpPr/>
          <p:nvPr/>
        </p:nvGrpSpPr>
        <p:grpSpPr>
          <a:xfrm>
            <a:off x="9529786" y="-83038"/>
            <a:ext cx="14427464" cy="9826380"/>
            <a:chOff x="0" y="0"/>
            <a:chExt cx="19506628" cy="13285740"/>
          </a:xfrm>
        </p:grpSpPr>
        <p:sp>
          <p:nvSpPr>
            <p:cNvPr id="7" name="Freeform 7"/>
            <p:cNvSpPr/>
            <p:nvPr/>
          </p:nvSpPr>
          <p:spPr>
            <a:xfrm>
              <a:off x="0" y="0"/>
              <a:ext cx="19506692" cy="13285724"/>
            </a:xfrm>
            <a:custGeom>
              <a:avLst/>
              <a:gdLst/>
              <a:ahLst/>
              <a:cxnLst/>
              <a:rect l="l" t="t" r="r" b="b"/>
              <a:pathLst>
                <a:path w="19506692" h="13285724">
                  <a:moveTo>
                    <a:pt x="11836146" y="13285724"/>
                  </a:moveTo>
                  <a:lnTo>
                    <a:pt x="0" y="13285724"/>
                  </a:lnTo>
                  <a:lnTo>
                    <a:pt x="7670546" y="0"/>
                  </a:lnTo>
                  <a:lnTo>
                    <a:pt x="19506692" y="0"/>
                  </a:lnTo>
                  <a:lnTo>
                    <a:pt x="11836146" y="13285724"/>
                  </a:lnTo>
                  <a:close/>
                </a:path>
              </a:pathLst>
            </a:custGeom>
            <a:blipFill>
              <a:blip r:embed="rId4"/>
              <a:stretch>
                <a:fillRect l="-1081" r="-1081"/>
              </a:stretch>
            </a:blipFill>
          </p:spPr>
        </p:sp>
      </p:grpSp>
      <p:sp>
        <p:nvSpPr>
          <p:cNvPr id="8" name="Freeform 8"/>
          <p:cNvSpPr/>
          <p:nvPr/>
        </p:nvSpPr>
        <p:spPr>
          <a:xfrm>
            <a:off x="742950" y="9421863"/>
            <a:ext cx="762574" cy="888005"/>
          </a:xfrm>
          <a:custGeom>
            <a:avLst/>
            <a:gdLst/>
            <a:ahLst/>
            <a:cxnLst/>
            <a:rect l="l" t="t" r="r" b="b"/>
            <a:pathLst>
              <a:path w="762574" h="888005">
                <a:moveTo>
                  <a:pt x="0" y="0"/>
                </a:moveTo>
                <a:lnTo>
                  <a:pt x="762574" y="0"/>
                </a:lnTo>
                <a:lnTo>
                  <a:pt x="762574" y="888005"/>
                </a:lnTo>
                <a:lnTo>
                  <a:pt x="0" y="888005"/>
                </a:lnTo>
                <a:lnTo>
                  <a:pt x="0" y="0"/>
                </a:lnTo>
                <a:close/>
              </a:path>
            </a:pathLst>
          </a:custGeom>
          <a:blipFill>
            <a:blip r:embed="rId5">
              <a:extLst>
                <a:ext uri="{96DAC541-7B7A-43D3-8B79-37D633B846F1}">
                  <asvg:svgBlip xmlns:asvg="http://schemas.microsoft.com/office/drawing/2016/SVG/main" r:embed="rId6"/>
                </a:ext>
              </a:extLst>
            </a:blip>
            <a:stretch>
              <a:fillRect l="-171" r="-171"/>
            </a:stretch>
          </a:blipFill>
        </p:spPr>
      </p:sp>
      <p:sp>
        <p:nvSpPr>
          <p:cNvPr id="9" name="Freeform 9"/>
          <p:cNvSpPr/>
          <p:nvPr/>
        </p:nvSpPr>
        <p:spPr>
          <a:xfrm>
            <a:off x="10883976" y="486536"/>
            <a:ext cx="762575" cy="888005"/>
          </a:xfrm>
          <a:custGeom>
            <a:avLst/>
            <a:gdLst/>
            <a:ahLst/>
            <a:cxnLst/>
            <a:rect l="l" t="t" r="r" b="b"/>
            <a:pathLst>
              <a:path w="762575" h="888005">
                <a:moveTo>
                  <a:pt x="0" y="0"/>
                </a:moveTo>
                <a:lnTo>
                  <a:pt x="762574" y="0"/>
                </a:lnTo>
                <a:lnTo>
                  <a:pt x="762574" y="888004"/>
                </a:lnTo>
                <a:lnTo>
                  <a:pt x="0" y="888004"/>
                </a:lnTo>
                <a:lnTo>
                  <a:pt x="0" y="0"/>
                </a:lnTo>
                <a:close/>
              </a:path>
            </a:pathLst>
          </a:custGeom>
          <a:blipFill>
            <a:blip r:embed="rId5">
              <a:extLst>
                <a:ext uri="{96DAC541-7B7A-43D3-8B79-37D633B846F1}">
                  <asvg:svgBlip xmlns:asvg="http://schemas.microsoft.com/office/drawing/2016/SVG/main" r:embed="rId6"/>
                </a:ext>
              </a:extLst>
            </a:blip>
            <a:stretch>
              <a:fillRect l="-171" r="-171"/>
            </a:stretch>
          </a:blipFill>
        </p:spPr>
      </p:sp>
      <p:grpSp>
        <p:nvGrpSpPr>
          <p:cNvPr id="10" name="Group 10"/>
          <p:cNvGrpSpPr/>
          <p:nvPr/>
        </p:nvGrpSpPr>
        <p:grpSpPr>
          <a:xfrm>
            <a:off x="355009" y="1869249"/>
            <a:ext cx="6387630" cy="1203223"/>
            <a:chOff x="0" y="0"/>
            <a:chExt cx="8516840" cy="1604297"/>
          </a:xfrm>
        </p:grpSpPr>
        <p:sp>
          <p:nvSpPr>
            <p:cNvPr id="11" name="Freeform 11"/>
            <p:cNvSpPr/>
            <p:nvPr/>
          </p:nvSpPr>
          <p:spPr>
            <a:xfrm>
              <a:off x="0" y="0"/>
              <a:ext cx="8516840" cy="1604297"/>
            </a:xfrm>
            <a:custGeom>
              <a:avLst/>
              <a:gdLst/>
              <a:ahLst/>
              <a:cxnLst/>
              <a:rect l="l" t="t" r="r" b="b"/>
              <a:pathLst>
                <a:path w="8516840" h="1604297">
                  <a:moveTo>
                    <a:pt x="0" y="0"/>
                  </a:moveTo>
                  <a:lnTo>
                    <a:pt x="8516840" y="0"/>
                  </a:lnTo>
                  <a:lnTo>
                    <a:pt x="8516840" y="1604297"/>
                  </a:lnTo>
                  <a:lnTo>
                    <a:pt x="0" y="1604297"/>
                  </a:lnTo>
                  <a:close/>
                </a:path>
              </a:pathLst>
            </a:custGeom>
            <a:solidFill>
              <a:srgbClr val="000000">
                <a:alpha val="0"/>
              </a:srgbClr>
            </a:solidFill>
          </p:spPr>
        </p:sp>
        <p:sp>
          <p:nvSpPr>
            <p:cNvPr id="12" name="TextBox 12"/>
            <p:cNvSpPr txBox="1"/>
            <p:nvPr/>
          </p:nvSpPr>
          <p:spPr>
            <a:xfrm>
              <a:off x="0" y="0"/>
              <a:ext cx="8516840" cy="1604297"/>
            </a:xfrm>
            <a:prstGeom prst="rect">
              <a:avLst/>
            </a:prstGeom>
          </p:spPr>
          <p:txBody>
            <a:bodyPr lIns="0" tIns="0" rIns="0" bIns="0" rtlCol="0" anchor="t"/>
            <a:lstStyle/>
            <a:p>
              <a:pPr algn="l">
                <a:lnSpc>
                  <a:spcPts val="7200"/>
                </a:lnSpc>
              </a:pPr>
              <a:r>
                <a:rPr lang="en-US" sz="6000" b="1">
                  <a:solidFill>
                    <a:srgbClr val="BB54E1"/>
                  </a:solidFill>
                  <a:latin typeface="Montserrat Bold"/>
                  <a:ea typeface="Montserrat Bold"/>
                  <a:cs typeface="Montserrat Bold"/>
                  <a:sym typeface="Montserrat Bold"/>
                </a:rPr>
                <a:t>Contents</a:t>
              </a:r>
            </a:p>
          </p:txBody>
        </p:sp>
      </p:grpSp>
      <p:grpSp>
        <p:nvGrpSpPr>
          <p:cNvPr id="13" name="Group 13"/>
          <p:cNvGrpSpPr/>
          <p:nvPr/>
        </p:nvGrpSpPr>
        <p:grpSpPr>
          <a:xfrm>
            <a:off x="355009" y="693065"/>
            <a:ext cx="4338847" cy="671270"/>
            <a:chOff x="0" y="0"/>
            <a:chExt cx="5785129" cy="895027"/>
          </a:xfrm>
        </p:grpSpPr>
        <p:grpSp>
          <p:nvGrpSpPr>
            <p:cNvPr id="14" name="Group 14"/>
            <p:cNvGrpSpPr/>
            <p:nvPr/>
          </p:nvGrpSpPr>
          <p:grpSpPr>
            <a:xfrm>
              <a:off x="1568828" y="139736"/>
              <a:ext cx="4216301" cy="615554"/>
              <a:chOff x="0" y="0"/>
              <a:chExt cx="4216301" cy="615554"/>
            </a:xfrm>
          </p:grpSpPr>
          <p:sp>
            <p:nvSpPr>
              <p:cNvPr id="15" name="Freeform 15"/>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16" name="TextBox 16"/>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FFFFFF"/>
                    </a:solidFill>
                    <a:latin typeface="Montserrat"/>
                    <a:ea typeface="Montserrat"/>
                    <a:cs typeface="Montserrat"/>
                    <a:sym typeface="Montserrat"/>
                  </a:rPr>
                  <a:t>SangLehar FitnessFlow</a:t>
                </a:r>
              </a:p>
            </p:txBody>
          </p:sp>
        </p:grpSp>
        <p:sp>
          <p:nvSpPr>
            <p:cNvPr id="17" name="Freeform 17"/>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7"/>
              <a:stretch>
                <a:fillRect/>
              </a:stretch>
            </a:blipFill>
          </p:spPr>
        </p:sp>
      </p:grpSp>
      <p:grpSp>
        <p:nvGrpSpPr>
          <p:cNvPr id="18" name="Group 18"/>
          <p:cNvGrpSpPr/>
          <p:nvPr/>
        </p:nvGrpSpPr>
        <p:grpSpPr>
          <a:xfrm>
            <a:off x="2582243" y="3072472"/>
            <a:ext cx="2492686" cy="792607"/>
            <a:chOff x="0" y="0"/>
            <a:chExt cx="19908022" cy="6330216"/>
          </a:xfrm>
        </p:grpSpPr>
        <p:sp>
          <p:nvSpPr>
            <p:cNvPr id="19" name="Freeform 19"/>
            <p:cNvSpPr/>
            <p:nvPr/>
          </p:nvSpPr>
          <p:spPr>
            <a:xfrm>
              <a:off x="0" y="0"/>
              <a:ext cx="19908022" cy="6330216"/>
            </a:xfrm>
            <a:custGeom>
              <a:avLst/>
              <a:gdLst/>
              <a:ahLst/>
              <a:cxnLst/>
              <a:rect l="l" t="t" r="r" b="b"/>
              <a:pathLst>
                <a:path w="19908022" h="6330216">
                  <a:moveTo>
                    <a:pt x="0" y="0"/>
                  </a:moveTo>
                  <a:lnTo>
                    <a:pt x="19908022" y="0"/>
                  </a:lnTo>
                  <a:lnTo>
                    <a:pt x="19908022" y="6330216"/>
                  </a:lnTo>
                  <a:lnTo>
                    <a:pt x="0" y="6330216"/>
                  </a:lnTo>
                  <a:close/>
                </a:path>
              </a:pathLst>
            </a:custGeom>
            <a:solidFill>
              <a:srgbClr val="000000">
                <a:alpha val="0"/>
              </a:srgbClr>
            </a:solidFill>
          </p:spPr>
        </p:sp>
        <p:sp>
          <p:nvSpPr>
            <p:cNvPr id="20" name="TextBox 20"/>
            <p:cNvSpPr txBox="1"/>
            <p:nvPr/>
          </p:nvSpPr>
          <p:spPr>
            <a:xfrm>
              <a:off x="0" y="-219075"/>
              <a:ext cx="19908022" cy="6549291"/>
            </a:xfrm>
            <a:prstGeom prst="rect">
              <a:avLst/>
            </a:prstGeom>
          </p:spPr>
          <p:txBody>
            <a:bodyPr lIns="0" tIns="0" rIns="0" bIns="0" rtlCol="0" anchor="t"/>
            <a:lstStyle/>
            <a:p>
              <a:pPr algn="l">
                <a:lnSpc>
                  <a:spcPts val="7199"/>
                </a:lnSpc>
              </a:pPr>
              <a:r>
                <a:rPr lang="en-US" sz="3999">
                  <a:solidFill>
                    <a:srgbClr val="FFFFFF"/>
                  </a:solidFill>
                  <a:latin typeface="Montserrat"/>
                  <a:ea typeface="Montserrat"/>
                  <a:cs typeface="Montserrat"/>
                  <a:sym typeface="Montserrat"/>
                </a:rPr>
                <a:t>Abstract</a:t>
              </a:r>
            </a:p>
          </p:txBody>
        </p:sp>
      </p:grpSp>
      <p:grpSp>
        <p:nvGrpSpPr>
          <p:cNvPr id="21" name="Group 21"/>
          <p:cNvGrpSpPr/>
          <p:nvPr/>
        </p:nvGrpSpPr>
        <p:grpSpPr>
          <a:xfrm>
            <a:off x="1505524" y="3248987"/>
            <a:ext cx="879151" cy="439575"/>
            <a:chOff x="0" y="0"/>
            <a:chExt cx="812800" cy="406400"/>
          </a:xfrm>
        </p:grpSpPr>
        <p:sp>
          <p:nvSpPr>
            <p:cNvPr id="22" name="Freeform 22"/>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BB54E1"/>
            </a:solidFill>
          </p:spPr>
        </p:sp>
        <p:sp>
          <p:nvSpPr>
            <p:cNvPr id="23" name="TextBox 23"/>
            <p:cNvSpPr txBox="1"/>
            <p:nvPr/>
          </p:nvSpPr>
          <p:spPr>
            <a:xfrm>
              <a:off x="177800" y="0"/>
              <a:ext cx="558800" cy="406400"/>
            </a:xfrm>
            <a:prstGeom prst="rect">
              <a:avLst/>
            </a:prstGeom>
          </p:spPr>
          <p:txBody>
            <a:bodyPr lIns="50800" tIns="50800" rIns="50800" bIns="50800" rtlCol="0" anchor="ctr"/>
            <a:lstStyle/>
            <a:p>
              <a:pPr algn="ctr">
                <a:lnSpc>
                  <a:spcPts val="2520"/>
                </a:lnSpc>
              </a:pPr>
              <a:endParaRPr/>
            </a:p>
          </p:txBody>
        </p:sp>
      </p:grpSp>
      <p:grpSp>
        <p:nvGrpSpPr>
          <p:cNvPr id="24" name="Group 24"/>
          <p:cNvGrpSpPr/>
          <p:nvPr/>
        </p:nvGrpSpPr>
        <p:grpSpPr>
          <a:xfrm>
            <a:off x="2582243" y="3968582"/>
            <a:ext cx="3397047" cy="792607"/>
            <a:chOff x="0" y="0"/>
            <a:chExt cx="27130772" cy="6330216"/>
          </a:xfrm>
        </p:grpSpPr>
        <p:sp>
          <p:nvSpPr>
            <p:cNvPr id="25" name="Freeform 25"/>
            <p:cNvSpPr/>
            <p:nvPr/>
          </p:nvSpPr>
          <p:spPr>
            <a:xfrm>
              <a:off x="0" y="0"/>
              <a:ext cx="27130772" cy="6330216"/>
            </a:xfrm>
            <a:custGeom>
              <a:avLst/>
              <a:gdLst/>
              <a:ahLst/>
              <a:cxnLst/>
              <a:rect l="l" t="t" r="r" b="b"/>
              <a:pathLst>
                <a:path w="27130772" h="6330216">
                  <a:moveTo>
                    <a:pt x="0" y="0"/>
                  </a:moveTo>
                  <a:lnTo>
                    <a:pt x="27130772" y="0"/>
                  </a:lnTo>
                  <a:lnTo>
                    <a:pt x="27130772" y="6330216"/>
                  </a:lnTo>
                  <a:lnTo>
                    <a:pt x="0" y="6330216"/>
                  </a:lnTo>
                  <a:close/>
                </a:path>
              </a:pathLst>
            </a:custGeom>
            <a:solidFill>
              <a:srgbClr val="000000">
                <a:alpha val="0"/>
              </a:srgbClr>
            </a:solidFill>
          </p:spPr>
        </p:sp>
        <p:sp>
          <p:nvSpPr>
            <p:cNvPr id="26" name="TextBox 26"/>
            <p:cNvSpPr txBox="1"/>
            <p:nvPr/>
          </p:nvSpPr>
          <p:spPr>
            <a:xfrm>
              <a:off x="0" y="-219075"/>
              <a:ext cx="27130772" cy="6549291"/>
            </a:xfrm>
            <a:prstGeom prst="rect">
              <a:avLst/>
            </a:prstGeom>
          </p:spPr>
          <p:txBody>
            <a:bodyPr lIns="0" tIns="0" rIns="0" bIns="0" rtlCol="0" anchor="t"/>
            <a:lstStyle/>
            <a:p>
              <a:pPr algn="l">
                <a:lnSpc>
                  <a:spcPts val="7199"/>
                </a:lnSpc>
              </a:pPr>
              <a:r>
                <a:rPr lang="en-US" sz="3999" i="1">
                  <a:solidFill>
                    <a:srgbClr val="FFFFFF"/>
                  </a:solidFill>
                  <a:latin typeface="Montserrat Italics"/>
                  <a:ea typeface="Montserrat Italics"/>
                  <a:cs typeface="Montserrat Italics"/>
                  <a:sym typeface="Montserrat Italics"/>
                </a:rPr>
                <a:t>Introduction</a:t>
              </a:r>
            </a:p>
          </p:txBody>
        </p:sp>
      </p:grpSp>
      <p:grpSp>
        <p:nvGrpSpPr>
          <p:cNvPr id="27" name="Group 27"/>
          <p:cNvGrpSpPr/>
          <p:nvPr/>
        </p:nvGrpSpPr>
        <p:grpSpPr>
          <a:xfrm>
            <a:off x="1505524" y="4145098"/>
            <a:ext cx="879151" cy="439575"/>
            <a:chOff x="0" y="0"/>
            <a:chExt cx="812800" cy="406400"/>
          </a:xfrm>
        </p:grpSpPr>
        <p:sp>
          <p:nvSpPr>
            <p:cNvPr id="28" name="Freeform 28"/>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BB54E1"/>
            </a:solidFill>
          </p:spPr>
        </p:sp>
        <p:sp>
          <p:nvSpPr>
            <p:cNvPr id="29" name="TextBox 29"/>
            <p:cNvSpPr txBox="1"/>
            <p:nvPr/>
          </p:nvSpPr>
          <p:spPr>
            <a:xfrm>
              <a:off x="177800" y="0"/>
              <a:ext cx="558800" cy="406400"/>
            </a:xfrm>
            <a:prstGeom prst="rect">
              <a:avLst/>
            </a:prstGeom>
          </p:spPr>
          <p:txBody>
            <a:bodyPr lIns="50800" tIns="50800" rIns="50800" bIns="50800" rtlCol="0" anchor="ctr"/>
            <a:lstStyle/>
            <a:p>
              <a:pPr algn="ctr">
                <a:lnSpc>
                  <a:spcPts val="2520"/>
                </a:lnSpc>
              </a:pPr>
              <a:endParaRPr/>
            </a:p>
          </p:txBody>
        </p:sp>
      </p:grpSp>
      <p:grpSp>
        <p:nvGrpSpPr>
          <p:cNvPr id="30" name="Group 30"/>
          <p:cNvGrpSpPr/>
          <p:nvPr/>
        </p:nvGrpSpPr>
        <p:grpSpPr>
          <a:xfrm>
            <a:off x="2582243" y="4865964"/>
            <a:ext cx="2492686" cy="792607"/>
            <a:chOff x="0" y="0"/>
            <a:chExt cx="19908022" cy="6330216"/>
          </a:xfrm>
        </p:grpSpPr>
        <p:sp>
          <p:nvSpPr>
            <p:cNvPr id="31" name="Freeform 31"/>
            <p:cNvSpPr/>
            <p:nvPr/>
          </p:nvSpPr>
          <p:spPr>
            <a:xfrm>
              <a:off x="0" y="0"/>
              <a:ext cx="19908022" cy="6330216"/>
            </a:xfrm>
            <a:custGeom>
              <a:avLst/>
              <a:gdLst/>
              <a:ahLst/>
              <a:cxnLst/>
              <a:rect l="l" t="t" r="r" b="b"/>
              <a:pathLst>
                <a:path w="19908022" h="6330216">
                  <a:moveTo>
                    <a:pt x="0" y="0"/>
                  </a:moveTo>
                  <a:lnTo>
                    <a:pt x="19908022" y="0"/>
                  </a:lnTo>
                  <a:lnTo>
                    <a:pt x="19908022" y="6330216"/>
                  </a:lnTo>
                  <a:lnTo>
                    <a:pt x="0" y="6330216"/>
                  </a:lnTo>
                  <a:close/>
                </a:path>
              </a:pathLst>
            </a:custGeom>
            <a:solidFill>
              <a:srgbClr val="000000">
                <a:alpha val="0"/>
              </a:srgbClr>
            </a:solidFill>
          </p:spPr>
        </p:sp>
        <p:sp>
          <p:nvSpPr>
            <p:cNvPr id="32" name="TextBox 32"/>
            <p:cNvSpPr txBox="1"/>
            <p:nvPr/>
          </p:nvSpPr>
          <p:spPr>
            <a:xfrm>
              <a:off x="0" y="-219075"/>
              <a:ext cx="19908022" cy="6549291"/>
            </a:xfrm>
            <a:prstGeom prst="rect">
              <a:avLst/>
            </a:prstGeom>
          </p:spPr>
          <p:txBody>
            <a:bodyPr lIns="0" tIns="0" rIns="0" bIns="0" rtlCol="0" anchor="t"/>
            <a:lstStyle/>
            <a:p>
              <a:pPr algn="l">
                <a:lnSpc>
                  <a:spcPts val="7199"/>
                </a:lnSpc>
              </a:pPr>
              <a:r>
                <a:rPr lang="en-US" sz="3999">
                  <a:solidFill>
                    <a:srgbClr val="FFFFFF"/>
                  </a:solidFill>
                  <a:latin typeface="Montserrat"/>
                  <a:ea typeface="Montserrat"/>
                  <a:cs typeface="Montserrat"/>
                  <a:sym typeface="Montserrat"/>
                </a:rPr>
                <a:t>Modules</a:t>
              </a:r>
            </a:p>
          </p:txBody>
        </p:sp>
      </p:grpSp>
      <p:grpSp>
        <p:nvGrpSpPr>
          <p:cNvPr id="33" name="Group 33"/>
          <p:cNvGrpSpPr/>
          <p:nvPr/>
        </p:nvGrpSpPr>
        <p:grpSpPr>
          <a:xfrm>
            <a:off x="1505524" y="5042480"/>
            <a:ext cx="879151" cy="439575"/>
            <a:chOff x="0" y="0"/>
            <a:chExt cx="812800" cy="406400"/>
          </a:xfrm>
        </p:grpSpPr>
        <p:sp>
          <p:nvSpPr>
            <p:cNvPr id="34" name="Freeform 34"/>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BB54E1"/>
            </a:solidFill>
          </p:spPr>
        </p:sp>
        <p:sp>
          <p:nvSpPr>
            <p:cNvPr id="35" name="TextBox 35"/>
            <p:cNvSpPr txBox="1"/>
            <p:nvPr/>
          </p:nvSpPr>
          <p:spPr>
            <a:xfrm>
              <a:off x="177800" y="0"/>
              <a:ext cx="558800" cy="406400"/>
            </a:xfrm>
            <a:prstGeom prst="rect">
              <a:avLst/>
            </a:prstGeom>
          </p:spPr>
          <p:txBody>
            <a:bodyPr lIns="50800" tIns="50800" rIns="50800" bIns="50800" rtlCol="0" anchor="ctr"/>
            <a:lstStyle/>
            <a:p>
              <a:pPr algn="ctr">
                <a:lnSpc>
                  <a:spcPts val="2520"/>
                </a:lnSpc>
              </a:pPr>
              <a:endParaRPr/>
            </a:p>
          </p:txBody>
        </p:sp>
      </p:grpSp>
      <p:grpSp>
        <p:nvGrpSpPr>
          <p:cNvPr id="36" name="Group 36"/>
          <p:cNvGrpSpPr/>
          <p:nvPr/>
        </p:nvGrpSpPr>
        <p:grpSpPr>
          <a:xfrm>
            <a:off x="2582243" y="5763346"/>
            <a:ext cx="3826619" cy="792607"/>
            <a:chOff x="0" y="0"/>
            <a:chExt cx="30561579" cy="6330216"/>
          </a:xfrm>
        </p:grpSpPr>
        <p:sp>
          <p:nvSpPr>
            <p:cNvPr id="37" name="Freeform 37"/>
            <p:cNvSpPr/>
            <p:nvPr/>
          </p:nvSpPr>
          <p:spPr>
            <a:xfrm>
              <a:off x="0" y="0"/>
              <a:ext cx="30561580" cy="6330216"/>
            </a:xfrm>
            <a:custGeom>
              <a:avLst/>
              <a:gdLst/>
              <a:ahLst/>
              <a:cxnLst/>
              <a:rect l="l" t="t" r="r" b="b"/>
              <a:pathLst>
                <a:path w="30561580" h="6330216">
                  <a:moveTo>
                    <a:pt x="0" y="0"/>
                  </a:moveTo>
                  <a:lnTo>
                    <a:pt x="30561580" y="0"/>
                  </a:lnTo>
                  <a:lnTo>
                    <a:pt x="30561580" y="6330216"/>
                  </a:lnTo>
                  <a:lnTo>
                    <a:pt x="0" y="6330216"/>
                  </a:lnTo>
                  <a:close/>
                </a:path>
              </a:pathLst>
            </a:custGeom>
            <a:solidFill>
              <a:srgbClr val="000000">
                <a:alpha val="0"/>
              </a:srgbClr>
            </a:solidFill>
          </p:spPr>
        </p:sp>
        <p:sp>
          <p:nvSpPr>
            <p:cNvPr id="38" name="TextBox 38"/>
            <p:cNvSpPr txBox="1"/>
            <p:nvPr/>
          </p:nvSpPr>
          <p:spPr>
            <a:xfrm>
              <a:off x="0" y="-219075"/>
              <a:ext cx="30561579" cy="6549291"/>
            </a:xfrm>
            <a:prstGeom prst="rect">
              <a:avLst/>
            </a:prstGeom>
          </p:spPr>
          <p:txBody>
            <a:bodyPr lIns="0" tIns="0" rIns="0" bIns="0" rtlCol="0" anchor="t"/>
            <a:lstStyle/>
            <a:p>
              <a:pPr algn="l">
                <a:lnSpc>
                  <a:spcPts val="7199"/>
                </a:lnSpc>
              </a:pPr>
              <a:r>
                <a:rPr lang="en-US" sz="3999">
                  <a:solidFill>
                    <a:srgbClr val="FFFFFF"/>
                  </a:solidFill>
                  <a:latin typeface="Montserrat"/>
                  <a:ea typeface="Montserrat"/>
                  <a:cs typeface="Montserrat"/>
                  <a:sym typeface="Montserrat"/>
                </a:rPr>
                <a:t>Requirements</a:t>
              </a:r>
            </a:p>
          </p:txBody>
        </p:sp>
      </p:grpSp>
      <p:grpSp>
        <p:nvGrpSpPr>
          <p:cNvPr id="39" name="Group 39"/>
          <p:cNvGrpSpPr/>
          <p:nvPr/>
        </p:nvGrpSpPr>
        <p:grpSpPr>
          <a:xfrm>
            <a:off x="1505524" y="5939862"/>
            <a:ext cx="879151" cy="439575"/>
            <a:chOff x="0" y="0"/>
            <a:chExt cx="812800" cy="406400"/>
          </a:xfrm>
        </p:grpSpPr>
        <p:sp>
          <p:nvSpPr>
            <p:cNvPr id="40" name="Freeform 40"/>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BB54E1"/>
            </a:solidFill>
          </p:spPr>
        </p:sp>
        <p:sp>
          <p:nvSpPr>
            <p:cNvPr id="41" name="TextBox 41"/>
            <p:cNvSpPr txBox="1"/>
            <p:nvPr/>
          </p:nvSpPr>
          <p:spPr>
            <a:xfrm>
              <a:off x="177800" y="0"/>
              <a:ext cx="558800" cy="406400"/>
            </a:xfrm>
            <a:prstGeom prst="rect">
              <a:avLst/>
            </a:prstGeom>
          </p:spPr>
          <p:txBody>
            <a:bodyPr lIns="50800" tIns="50800" rIns="50800" bIns="50800" rtlCol="0" anchor="ctr"/>
            <a:lstStyle/>
            <a:p>
              <a:pPr algn="ctr">
                <a:lnSpc>
                  <a:spcPts val="2520"/>
                </a:lnSpc>
              </a:pPr>
              <a:endParaRPr/>
            </a:p>
          </p:txBody>
        </p:sp>
      </p:grpSp>
      <p:grpSp>
        <p:nvGrpSpPr>
          <p:cNvPr id="42" name="Group 42"/>
          <p:cNvGrpSpPr/>
          <p:nvPr/>
        </p:nvGrpSpPr>
        <p:grpSpPr>
          <a:xfrm>
            <a:off x="2582243" y="6659456"/>
            <a:ext cx="4753589" cy="1697482"/>
            <a:chOff x="0" y="0"/>
            <a:chExt cx="37964897" cy="13557068"/>
          </a:xfrm>
        </p:grpSpPr>
        <p:sp>
          <p:nvSpPr>
            <p:cNvPr id="43" name="Freeform 43"/>
            <p:cNvSpPr/>
            <p:nvPr/>
          </p:nvSpPr>
          <p:spPr>
            <a:xfrm>
              <a:off x="0" y="0"/>
              <a:ext cx="37964898" cy="13557069"/>
            </a:xfrm>
            <a:custGeom>
              <a:avLst/>
              <a:gdLst/>
              <a:ahLst/>
              <a:cxnLst/>
              <a:rect l="l" t="t" r="r" b="b"/>
              <a:pathLst>
                <a:path w="37964898" h="13557069">
                  <a:moveTo>
                    <a:pt x="0" y="0"/>
                  </a:moveTo>
                  <a:lnTo>
                    <a:pt x="37964898" y="0"/>
                  </a:lnTo>
                  <a:lnTo>
                    <a:pt x="37964898" y="13557069"/>
                  </a:lnTo>
                  <a:lnTo>
                    <a:pt x="0" y="13557069"/>
                  </a:lnTo>
                  <a:close/>
                </a:path>
              </a:pathLst>
            </a:custGeom>
            <a:solidFill>
              <a:srgbClr val="000000">
                <a:alpha val="0"/>
              </a:srgbClr>
            </a:solidFill>
          </p:spPr>
        </p:sp>
        <p:sp>
          <p:nvSpPr>
            <p:cNvPr id="44" name="TextBox 44"/>
            <p:cNvSpPr txBox="1"/>
            <p:nvPr/>
          </p:nvSpPr>
          <p:spPr>
            <a:xfrm>
              <a:off x="0" y="-219075"/>
              <a:ext cx="37964897" cy="13776143"/>
            </a:xfrm>
            <a:prstGeom prst="rect">
              <a:avLst/>
            </a:prstGeom>
          </p:spPr>
          <p:txBody>
            <a:bodyPr lIns="0" tIns="0" rIns="0" bIns="0" rtlCol="0" anchor="t"/>
            <a:lstStyle/>
            <a:p>
              <a:pPr algn="l">
                <a:lnSpc>
                  <a:spcPts val="7199"/>
                </a:lnSpc>
              </a:pPr>
              <a:r>
                <a:rPr lang="en-US" sz="3999">
                  <a:solidFill>
                    <a:srgbClr val="FFFFFF"/>
                  </a:solidFill>
                  <a:latin typeface="Montserrat"/>
                  <a:ea typeface="Montserrat"/>
                  <a:cs typeface="Montserrat"/>
                  <a:sym typeface="Montserrat"/>
                </a:rPr>
                <a:t>UML Diagrams</a:t>
              </a:r>
            </a:p>
            <a:p>
              <a:pPr algn="l">
                <a:lnSpc>
                  <a:spcPts val="7199"/>
                </a:lnSpc>
              </a:pPr>
              <a:endParaRPr lang="en-US" sz="3999">
                <a:solidFill>
                  <a:srgbClr val="FFFFFF"/>
                </a:solidFill>
                <a:latin typeface="Montserrat"/>
                <a:ea typeface="Montserrat"/>
                <a:cs typeface="Montserrat"/>
                <a:sym typeface="Montserrat"/>
              </a:endParaRPr>
            </a:p>
          </p:txBody>
        </p:sp>
      </p:grpSp>
      <p:grpSp>
        <p:nvGrpSpPr>
          <p:cNvPr id="45" name="Group 45"/>
          <p:cNvGrpSpPr/>
          <p:nvPr/>
        </p:nvGrpSpPr>
        <p:grpSpPr>
          <a:xfrm>
            <a:off x="1505524" y="6835972"/>
            <a:ext cx="879151" cy="439575"/>
            <a:chOff x="0" y="0"/>
            <a:chExt cx="812800" cy="406400"/>
          </a:xfrm>
        </p:grpSpPr>
        <p:sp>
          <p:nvSpPr>
            <p:cNvPr id="46" name="Freeform 46"/>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BB54E1"/>
            </a:solidFill>
          </p:spPr>
        </p:sp>
        <p:sp>
          <p:nvSpPr>
            <p:cNvPr id="47" name="TextBox 47"/>
            <p:cNvSpPr txBox="1"/>
            <p:nvPr/>
          </p:nvSpPr>
          <p:spPr>
            <a:xfrm>
              <a:off x="177800" y="0"/>
              <a:ext cx="558800" cy="406400"/>
            </a:xfrm>
            <a:prstGeom prst="rect">
              <a:avLst/>
            </a:prstGeom>
          </p:spPr>
          <p:txBody>
            <a:bodyPr lIns="50800" tIns="50800" rIns="50800" bIns="50800" rtlCol="0" anchor="ctr"/>
            <a:lstStyle/>
            <a:p>
              <a:pPr algn="ctr">
                <a:lnSpc>
                  <a:spcPts val="2520"/>
                </a:lnSpc>
              </a:pPr>
              <a:endParaRPr/>
            </a:p>
          </p:txBody>
        </p:sp>
      </p:grpSp>
      <p:grpSp>
        <p:nvGrpSpPr>
          <p:cNvPr id="48" name="Group 48"/>
          <p:cNvGrpSpPr/>
          <p:nvPr/>
        </p:nvGrpSpPr>
        <p:grpSpPr>
          <a:xfrm>
            <a:off x="2582243" y="7556838"/>
            <a:ext cx="2492686" cy="792607"/>
            <a:chOff x="0" y="0"/>
            <a:chExt cx="19908022" cy="6330216"/>
          </a:xfrm>
        </p:grpSpPr>
        <p:sp>
          <p:nvSpPr>
            <p:cNvPr id="49" name="Freeform 49"/>
            <p:cNvSpPr/>
            <p:nvPr/>
          </p:nvSpPr>
          <p:spPr>
            <a:xfrm>
              <a:off x="0" y="0"/>
              <a:ext cx="19908022" cy="6330216"/>
            </a:xfrm>
            <a:custGeom>
              <a:avLst/>
              <a:gdLst/>
              <a:ahLst/>
              <a:cxnLst/>
              <a:rect l="l" t="t" r="r" b="b"/>
              <a:pathLst>
                <a:path w="19908022" h="6330216">
                  <a:moveTo>
                    <a:pt x="0" y="0"/>
                  </a:moveTo>
                  <a:lnTo>
                    <a:pt x="19908022" y="0"/>
                  </a:lnTo>
                  <a:lnTo>
                    <a:pt x="19908022" y="6330216"/>
                  </a:lnTo>
                  <a:lnTo>
                    <a:pt x="0" y="6330216"/>
                  </a:lnTo>
                  <a:close/>
                </a:path>
              </a:pathLst>
            </a:custGeom>
            <a:solidFill>
              <a:srgbClr val="000000">
                <a:alpha val="0"/>
              </a:srgbClr>
            </a:solidFill>
          </p:spPr>
        </p:sp>
        <p:sp>
          <p:nvSpPr>
            <p:cNvPr id="50" name="TextBox 50"/>
            <p:cNvSpPr txBox="1"/>
            <p:nvPr/>
          </p:nvSpPr>
          <p:spPr>
            <a:xfrm>
              <a:off x="0" y="-219075"/>
              <a:ext cx="19908022" cy="6549291"/>
            </a:xfrm>
            <a:prstGeom prst="rect">
              <a:avLst/>
            </a:prstGeom>
          </p:spPr>
          <p:txBody>
            <a:bodyPr lIns="0" tIns="0" rIns="0" bIns="0" rtlCol="0" anchor="t"/>
            <a:lstStyle/>
            <a:p>
              <a:pPr algn="l">
                <a:lnSpc>
                  <a:spcPts val="7199"/>
                </a:lnSpc>
              </a:pPr>
              <a:r>
                <a:rPr lang="en-US" sz="3999">
                  <a:solidFill>
                    <a:srgbClr val="FFFFFF"/>
                  </a:solidFill>
                  <a:latin typeface="Montserrat"/>
                  <a:ea typeface="Montserrat"/>
                  <a:cs typeface="Montserrat"/>
                  <a:sym typeface="Montserrat"/>
                </a:rPr>
                <a:t>Features</a:t>
              </a:r>
            </a:p>
          </p:txBody>
        </p:sp>
      </p:grpSp>
      <p:grpSp>
        <p:nvGrpSpPr>
          <p:cNvPr id="51" name="Group 51"/>
          <p:cNvGrpSpPr/>
          <p:nvPr/>
        </p:nvGrpSpPr>
        <p:grpSpPr>
          <a:xfrm>
            <a:off x="1505524" y="7733354"/>
            <a:ext cx="879151" cy="439575"/>
            <a:chOff x="0" y="0"/>
            <a:chExt cx="812800" cy="406400"/>
          </a:xfrm>
        </p:grpSpPr>
        <p:sp>
          <p:nvSpPr>
            <p:cNvPr id="52" name="Freeform 52"/>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BB54E1"/>
            </a:solidFill>
          </p:spPr>
        </p:sp>
        <p:sp>
          <p:nvSpPr>
            <p:cNvPr id="53" name="TextBox 53"/>
            <p:cNvSpPr txBox="1"/>
            <p:nvPr/>
          </p:nvSpPr>
          <p:spPr>
            <a:xfrm>
              <a:off x="177800" y="0"/>
              <a:ext cx="558800" cy="406400"/>
            </a:xfrm>
            <a:prstGeom prst="rect">
              <a:avLst/>
            </a:prstGeom>
          </p:spPr>
          <p:txBody>
            <a:bodyPr lIns="50800" tIns="50800" rIns="50800" bIns="50800" rtlCol="0" anchor="ctr"/>
            <a:lstStyle/>
            <a:p>
              <a:pPr algn="ctr">
                <a:lnSpc>
                  <a:spcPts val="2520"/>
                </a:lnSpc>
              </a:pPr>
              <a:endParaRPr/>
            </a:p>
          </p:txBody>
        </p:sp>
      </p:grpSp>
      <p:grpSp>
        <p:nvGrpSpPr>
          <p:cNvPr id="54" name="Group 54"/>
          <p:cNvGrpSpPr/>
          <p:nvPr/>
        </p:nvGrpSpPr>
        <p:grpSpPr>
          <a:xfrm>
            <a:off x="2582243" y="8461713"/>
            <a:ext cx="3826619" cy="792607"/>
            <a:chOff x="0" y="0"/>
            <a:chExt cx="30561579" cy="6330216"/>
          </a:xfrm>
        </p:grpSpPr>
        <p:sp>
          <p:nvSpPr>
            <p:cNvPr id="55" name="Freeform 55"/>
            <p:cNvSpPr/>
            <p:nvPr/>
          </p:nvSpPr>
          <p:spPr>
            <a:xfrm>
              <a:off x="0" y="0"/>
              <a:ext cx="30561580" cy="6330216"/>
            </a:xfrm>
            <a:custGeom>
              <a:avLst/>
              <a:gdLst/>
              <a:ahLst/>
              <a:cxnLst/>
              <a:rect l="l" t="t" r="r" b="b"/>
              <a:pathLst>
                <a:path w="30561580" h="6330216">
                  <a:moveTo>
                    <a:pt x="0" y="0"/>
                  </a:moveTo>
                  <a:lnTo>
                    <a:pt x="30561580" y="0"/>
                  </a:lnTo>
                  <a:lnTo>
                    <a:pt x="30561580" y="6330216"/>
                  </a:lnTo>
                  <a:lnTo>
                    <a:pt x="0" y="6330216"/>
                  </a:lnTo>
                  <a:close/>
                </a:path>
              </a:pathLst>
            </a:custGeom>
            <a:solidFill>
              <a:srgbClr val="000000">
                <a:alpha val="0"/>
              </a:srgbClr>
            </a:solidFill>
          </p:spPr>
        </p:sp>
        <p:sp>
          <p:nvSpPr>
            <p:cNvPr id="56" name="TextBox 56"/>
            <p:cNvSpPr txBox="1"/>
            <p:nvPr/>
          </p:nvSpPr>
          <p:spPr>
            <a:xfrm>
              <a:off x="0" y="-219075"/>
              <a:ext cx="30561579" cy="6549291"/>
            </a:xfrm>
            <a:prstGeom prst="rect">
              <a:avLst/>
            </a:prstGeom>
          </p:spPr>
          <p:txBody>
            <a:bodyPr lIns="0" tIns="0" rIns="0" bIns="0" rtlCol="0" anchor="t"/>
            <a:lstStyle/>
            <a:p>
              <a:pPr algn="l">
                <a:lnSpc>
                  <a:spcPts val="7199"/>
                </a:lnSpc>
              </a:pPr>
              <a:r>
                <a:rPr lang="en-US" sz="3999">
                  <a:solidFill>
                    <a:srgbClr val="FFFFFF"/>
                  </a:solidFill>
                  <a:latin typeface="Montserrat"/>
                  <a:ea typeface="Montserrat"/>
                  <a:cs typeface="Montserrat"/>
                  <a:sym typeface="Montserrat"/>
                </a:rPr>
                <a:t>Conclusion</a:t>
              </a:r>
            </a:p>
          </p:txBody>
        </p:sp>
      </p:grpSp>
      <p:grpSp>
        <p:nvGrpSpPr>
          <p:cNvPr id="57" name="Group 57"/>
          <p:cNvGrpSpPr/>
          <p:nvPr/>
        </p:nvGrpSpPr>
        <p:grpSpPr>
          <a:xfrm>
            <a:off x="1505524" y="8638229"/>
            <a:ext cx="879151" cy="439575"/>
            <a:chOff x="0" y="0"/>
            <a:chExt cx="812800" cy="406400"/>
          </a:xfrm>
        </p:grpSpPr>
        <p:sp>
          <p:nvSpPr>
            <p:cNvPr id="58" name="Freeform 58"/>
            <p:cNvSpPr/>
            <p:nvPr/>
          </p:nvSpPr>
          <p:spPr>
            <a:xfrm>
              <a:off x="0" y="0"/>
              <a:ext cx="812800" cy="406400"/>
            </a:xfrm>
            <a:custGeom>
              <a:avLst/>
              <a:gdLst/>
              <a:ahLst/>
              <a:cxnLst/>
              <a:rect l="l" t="t" r="r" b="b"/>
              <a:pathLst>
                <a:path w="812800" h="406400">
                  <a:moveTo>
                    <a:pt x="0" y="0"/>
                  </a:moveTo>
                  <a:lnTo>
                    <a:pt x="609600" y="0"/>
                  </a:lnTo>
                  <a:lnTo>
                    <a:pt x="812800" y="203200"/>
                  </a:lnTo>
                  <a:lnTo>
                    <a:pt x="609600" y="406400"/>
                  </a:lnTo>
                  <a:lnTo>
                    <a:pt x="0" y="406400"/>
                  </a:lnTo>
                  <a:lnTo>
                    <a:pt x="203200" y="203200"/>
                  </a:lnTo>
                  <a:lnTo>
                    <a:pt x="0" y="0"/>
                  </a:lnTo>
                  <a:close/>
                </a:path>
              </a:pathLst>
            </a:custGeom>
            <a:solidFill>
              <a:srgbClr val="BB54E1"/>
            </a:solidFill>
          </p:spPr>
        </p:sp>
        <p:sp>
          <p:nvSpPr>
            <p:cNvPr id="59" name="TextBox 59"/>
            <p:cNvSpPr txBox="1"/>
            <p:nvPr/>
          </p:nvSpPr>
          <p:spPr>
            <a:xfrm>
              <a:off x="177800" y="0"/>
              <a:ext cx="558800" cy="406400"/>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Freeform 2"/>
          <p:cNvSpPr/>
          <p:nvPr/>
        </p:nvSpPr>
        <p:spPr>
          <a:xfrm>
            <a:off x="1" y="-13866"/>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stretch>
              <a:fillRect b="-45"/>
            </a:stretch>
          </a:blipFill>
        </p:spPr>
      </p:sp>
      <p:sp>
        <p:nvSpPr>
          <p:cNvPr id="3" name="Freeform 3"/>
          <p:cNvSpPr/>
          <p:nvPr/>
        </p:nvSpPr>
        <p:spPr>
          <a:xfrm>
            <a:off x="7728583" y="-3944379"/>
            <a:ext cx="7319568" cy="4990675"/>
          </a:xfrm>
          <a:custGeom>
            <a:avLst/>
            <a:gdLst/>
            <a:ahLst/>
            <a:cxnLst/>
            <a:rect l="l" t="t" r="r" b="b"/>
            <a:pathLst>
              <a:path w="7319568" h="4990675">
                <a:moveTo>
                  <a:pt x="0" y="0"/>
                </a:moveTo>
                <a:lnTo>
                  <a:pt x="7319568" y="0"/>
                </a:lnTo>
                <a:lnTo>
                  <a:pt x="7319568" y="4990676"/>
                </a:lnTo>
                <a:lnTo>
                  <a:pt x="0" y="49906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144002" y="-3961975"/>
            <a:ext cx="7319568" cy="4990675"/>
          </a:xfrm>
          <a:custGeom>
            <a:avLst/>
            <a:gdLst/>
            <a:ahLst/>
            <a:cxnLst/>
            <a:rect l="l" t="t" r="r" b="b"/>
            <a:pathLst>
              <a:path w="7319568" h="4990675">
                <a:moveTo>
                  <a:pt x="0" y="0"/>
                </a:moveTo>
                <a:lnTo>
                  <a:pt x="7319567" y="0"/>
                </a:lnTo>
                <a:lnTo>
                  <a:pt x="7319567" y="4990675"/>
                </a:lnTo>
                <a:lnTo>
                  <a:pt x="0" y="4990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857724" y="9235964"/>
            <a:ext cx="7319568" cy="4990675"/>
          </a:xfrm>
          <a:custGeom>
            <a:avLst/>
            <a:gdLst/>
            <a:ahLst/>
            <a:cxnLst/>
            <a:rect l="l" t="t" r="r" b="b"/>
            <a:pathLst>
              <a:path w="7319568" h="4990675">
                <a:moveTo>
                  <a:pt x="0" y="0"/>
                </a:moveTo>
                <a:lnTo>
                  <a:pt x="7319567" y="0"/>
                </a:lnTo>
                <a:lnTo>
                  <a:pt x="7319567" y="4990675"/>
                </a:lnTo>
                <a:lnTo>
                  <a:pt x="0" y="4990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948203" y="9235964"/>
            <a:ext cx="7319568" cy="4990675"/>
          </a:xfrm>
          <a:custGeom>
            <a:avLst/>
            <a:gdLst/>
            <a:ahLst/>
            <a:cxnLst/>
            <a:rect l="l" t="t" r="r" b="b"/>
            <a:pathLst>
              <a:path w="7319568" h="4990675">
                <a:moveTo>
                  <a:pt x="0" y="0"/>
                </a:moveTo>
                <a:lnTo>
                  <a:pt x="7319567" y="0"/>
                </a:lnTo>
                <a:lnTo>
                  <a:pt x="7319567" y="4990675"/>
                </a:lnTo>
                <a:lnTo>
                  <a:pt x="0" y="4990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144002" y="2371479"/>
            <a:ext cx="700828" cy="816102"/>
          </a:xfrm>
          <a:custGeom>
            <a:avLst/>
            <a:gdLst/>
            <a:ahLst/>
            <a:cxnLst/>
            <a:rect l="l" t="t" r="r" b="b"/>
            <a:pathLst>
              <a:path w="700828" h="816102">
                <a:moveTo>
                  <a:pt x="0" y="0"/>
                </a:moveTo>
                <a:lnTo>
                  <a:pt x="700828" y="0"/>
                </a:lnTo>
                <a:lnTo>
                  <a:pt x="700828" y="816102"/>
                </a:lnTo>
                <a:lnTo>
                  <a:pt x="0" y="816102"/>
                </a:lnTo>
                <a:lnTo>
                  <a:pt x="0" y="0"/>
                </a:lnTo>
                <a:close/>
              </a:path>
            </a:pathLst>
          </a:custGeom>
          <a:blipFill>
            <a:blip r:embed="rId5">
              <a:extLst>
                <a:ext uri="{96DAC541-7B7A-43D3-8B79-37D633B846F1}">
                  <asvg:svgBlip xmlns:asvg="http://schemas.microsoft.com/office/drawing/2016/SVG/main" r:embed="rId6"/>
                </a:ext>
              </a:extLst>
            </a:blip>
            <a:stretch>
              <a:fillRect l="-99" r="-99"/>
            </a:stretch>
          </a:blipFill>
        </p:spPr>
      </p:sp>
      <p:grpSp>
        <p:nvGrpSpPr>
          <p:cNvPr id="8" name="Group 8"/>
          <p:cNvGrpSpPr/>
          <p:nvPr/>
        </p:nvGrpSpPr>
        <p:grpSpPr>
          <a:xfrm>
            <a:off x="852636" y="3187581"/>
            <a:ext cx="17283560" cy="2647512"/>
            <a:chOff x="0" y="0"/>
            <a:chExt cx="23044746" cy="3530016"/>
          </a:xfrm>
        </p:grpSpPr>
        <p:sp>
          <p:nvSpPr>
            <p:cNvPr id="9" name="Freeform 9"/>
            <p:cNvSpPr/>
            <p:nvPr/>
          </p:nvSpPr>
          <p:spPr>
            <a:xfrm>
              <a:off x="0" y="0"/>
              <a:ext cx="23044747" cy="3530016"/>
            </a:xfrm>
            <a:custGeom>
              <a:avLst/>
              <a:gdLst/>
              <a:ahLst/>
              <a:cxnLst/>
              <a:rect l="l" t="t" r="r" b="b"/>
              <a:pathLst>
                <a:path w="23044747" h="3530016">
                  <a:moveTo>
                    <a:pt x="0" y="0"/>
                  </a:moveTo>
                  <a:lnTo>
                    <a:pt x="23044747" y="0"/>
                  </a:lnTo>
                  <a:lnTo>
                    <a:pt x="23044747" y="3530016"/>
                  </a:lnTo>
                  <a:lnTo>
                    <a:pt x="0" y="3530016"/>
                  </a:lnTo>
                  <a:close/>
                </a:path>
              </a:pathLst>
            </a:custGeom>
            <a:solidFill>
              <a:srgbClr val="000000">
                <a:alpha val="0"/>
              </a:srgbClr>
            </a:solidFill>
          </p:spPr>
        </p:sp>
        <p:sp>
          <p:nvSpPr>
            <p:cNvPr id="10" name="TextBox 10"/>
            <p:cNvSpPr txBox="1"/>
            <p:nvPr/>
          </p:nvSpPr>
          <p:spPr>
            <a:xfrm>
              <a:off x="0" y="-133350"/>
              <a:ext cx="23044746" cy="3663366"/>
            </a:xfrm>
            <a:prstGeom prst="rect">
              <a:avLst/>
            </a:prstGeom>
          </p:spPr>
          <p:txBody>
            <a:bodyPr lIns="0" tIns="0" rIns="0" bIns="0" rtlCol="0" anchor="t"/>
            <a:lstStyle/>
            <a:p>
              <a:pPr algn="l">
                <a:lnSpc>
                  <a:spcPts val="4320"/>
                </a:lnSpc>
              </a:pPr>
              <a:r>
                <a:rPr lang="en-US" sz="2400">
                  <a:solidFill>
                    <a:srgbClr val="FFFFFF"/>
                  </a:solidFill>
                  <a:latin typeface="Montserrat"/>
                  <a:ea typeface="Montserrat"/>
                  <a:cs typeface="Montserrat"/>
                  <a:sym typeface="Montserrat"/>
                </a:rPr>
                <a:t>The Gym Fitness Management System is a web-based application developed using Django (Python), HTML5, CSS, JavaScript, and MySQL, aiming to modernize gym operations by digitizing every manual task. The project provides a centralized platform for administrators, trainers, members, and guests to interact with various gym-related activities efficiently.</a:t>
              </a:r>
            </a:p>
            <a:p>
              <a:pPr algn="l">
                <a:lnSpc>
                  <a:spcPts val="4320"/>
                </a:lnSpc>
              </a:pPr>
              <a:endParaRPr lang="en-US" sz="2400">
                <a:solidFill>
                  <a:srgbClr val="FFFFFF"/>
                </a:solidFill>
                <a:latin typeface="Montserrat"/>
                <a:ea typeface="Montserrat"/>
                <a:cs typeface="Montserrat"/>
                <a:sym typeface="Montserrat"/>
              </a:endParaRPr>
            </a:p>
          </p:txBody>
        </p:sp>
      </p:grpSp>
      <p:grpSp>
        <p:nvGrpSpPr>
          <p:cNvPr id="11" name="Group 11"/>
          <p:cNvGrpSpPr/>
          <p:nvPr/>
        </p:nvGrpSpPr>
        <p:grpSpPr>
          <a:xfrm>
            <a:off x="812672" y="1989272"/>
            <a:ext cx="8053521" cy="1800493"/>
            <a:chOff x="0" y="0"/>
            <a:chExt cx="10738028" cy="2400658"/>
          </a:xfrm>
        </p:grpSpPr>
        <p:sp>
          <p:nvSpPr>
            <p:cNvPr id="12" name="Freeform 12"/>
            <p:cNvSpPr/>
            <p:nvPr/>
          </p:nvSpPr>
          <p:spPr>
            <a:xfrm>
              <a:off x="0" y="0"/>
              <a:ext cx="10738028" cy="2400658"/>
            </a:xfrm>
            <a:custGeom>
              <a:avLst/>
              <a:gdLst/>
              <a:ahLst/>
              <a:cxnLst/>
              <a:rect l="l" t="t" r="r" b="b"/>
              <a:pathLst>
                <a:path w="10738028" h="2400658">
                  <a:moveTo>
                    <a:pt x="0" y="0"/>
                  </a:moveTo>
                  <a:lnTo>
                    <a:pt x="10738028" y="0"/>
                  </a:lnTo>
                  <a:lnTo>
                    <a:pt x="10738028" y="2400658"/>
                  </a:lnTo>
                  <a:lnTo>
                    <a:pt x="0" y="2400658"/>
                  </a:lnTo>
                  <a:close/>
                </a:path>
              </a:pathLst>
            </a:custGeom>
            <a:solidFill>
              <a:srgbClr val="000000">
                <a:alpha val="0"/>
              </a:srgbClr>
            </a:solidFill>
          </p:spPr>
        </p:sp>
        <p:sp>
          <p:nvSpPr>
            <p:cNvPr id="13" name="TextBox 13"/>
            <p:cNvSpPr txBox="1"/>
            <p:nvPr/>
          </p:nvSpPr>
          <p:spPr>
            <a:xfrm>
              <a:off x="0" y="0"/>
              <a:ext cx="10738028" cy="2400658"/>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Abstract </a:t>
              </a:r>
            </a:p>
          </p:txBody>
        </p:sp>
      </p:grpSp>
      <p:grpSp>
        <p:nvGrpSpPr>
          <p:cNvPr id="14" name="Group 14"/>
          <p:cNvGrpSpPr/>
          <p:nvPr/>
        </p:nvGrpSpPr>
        <p:grpSpPr>
          <a:xfrm>
            <a:off x="812672" y="693065"/>
            <a:ext cx="4338847" cy="671270"/>
            <a:chOff x="0" y="0"/>
            <a:chExt cx="5785129" cy="895027"/>
          </a:xfrm>
        </p:grpSpPr>
        <p:grpSp>
          <p:nvGrpSpPr>
            <p:cNvPr id="15" name="Group 15"/>
            <p:cNvGrpSpPr/>
            <p:nvPr/>
          </p:nvGrpSpPr>
          <p:grpSpPr>
            <a:xfrm>
              <a:off x="1568828" y="139736"/>
              <a:ext cx="4216301" cy="615554"/>
              <a:chOff x="0" y="0"/>
              <a:chExt cx="4216301" cy="615554"/>
            </a:xfrm>
          </p:grpSpPr>
          <p:sp>
            <p:nvSpPr>
              <p:cNvPr id="16" name="Freeform 16"/>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17" name="TextBox 17"/>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FFFFFF"/>
                    </a:solidFill>
                    <a:latin typeface="Montserrat"/>
                    <a:ea typeface="Montserrat"/>
                    <a:cs typeface="Montserrat"/>
                    <a:sym typeface="Montserrat"/>
                  </a:rPr>
                  <a:t>SangLehar FitnessFlow</a:t>
                </a:r>
              </a:p>
            </p:txBody>
          </p:sp>
        </p:grpSp>
        <p:sp>
          <p:nvSpPr>
            <p:cNvPr id="18" name="Freeform 18"/>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7"/>
              <a:stretch>
                <a:fillRect/>
              </a:stretch>
            </a:blipFill>
          </p:spPr>
        </p:sp>
      </p:grpSp>
      <p:grpSp>
        <p:nvGrpSpPr>
          <p:cNvPr id="19" name="Group 19"/>
          <p:cNvGrpSpPr/>
          <p:nvPr/>
        </p:nvGrpSpPr>
        <p:grpSpPr>
          <a:xfrm>
            <a:off x="812672" y="6211772"/>
            <a:ext cx="17283560" cy="2647512"/>
            <a:chOff x="0" y="0"/>
            <a:chExt cx="23044746" cy="3530016"/>
          </a:xfrm>
        </p:grpSpPr>
        <p:sp>
          <p:nvSpPr>
            <p:cNvPr id="20" name="Freeform 20"/>
            <p:cNvSpPr/>
            <p:nvPr/>
          </p:nvSpPr>
          <p:spPr>
            <a:xfrm>
              <a:off x="0" y="0"/>
              <a:ext cx="23044747" cy="3530016"/>
            </a:xfrm>
            <a:custGeom>
              <a:avLst/>
              <a:gdLst/>
              <a:ahLst/>
              <a:cxnLst/>
              <a:rect l="l" t="t" r="r" b="b"/>
              <a:pathLst>
                <a:path w="23044747" h="3530016">
                  <a:moveTo>
                    <a:pt x="0" y="0"/>
                  </a:moveTo>
                  <a:lnTo>
                    <a:pt x="23044747" y="0"/>
                  </a:lnTo>
                  <a:lnTo>
                    <a:pt x="23044747" y="3530016"/>
                  </a:lnTo>
                  <a:lnTo>
                    <a:pt x="0" y="3530016"/>
                  </a:lnTo>
                  <a:close/>
                </a:path>
              </a:pathLst>
            </a:custGeom>
            <a:solidFill>
              <a:srgbClr val="000000">
                <a:alpha val="0"/>
              </a:srgbClr>
            </a:solidFill>
          </p:spPr>
        </p:sp>
        <p:sp>
          <p:nvSpPr>
            <p:cNvPr id="21" name="TextBox 21"/>
            <p:cNvSpPr txBox="1"/>
            <p:nvPr/>
          </p:nvSpPr>
          <p:spPr>
            <a:xfrm>
              <a:off x="0" y="-133350"/>
              <a:ext cx="23044746" cy="3663366"/>
            </a:xfrm>
            <a:prstGeom prst="rect">
              <a:avLst/>
            </a:prstGeom>
          </p:spPr>
          <p:txBody>
            <a:bodyPr lIns="0" tIns="0" rIns="0" bIns="0" rtlCol="0" anchor="t"/>
            <a:lstStyle/>
            <a:p>
              <a:pPr algn="l">
                <a:lnSpc>
                  <a:spcPts val="4320"/>
                </a:lnSpc>
              </a:pPr>
              <a:r>
                <a:rPr lang="en-US" sz="2400">
                  <a:solidFill>
                    <a:srgbClr val="FFFFFF"/>
                  </a:solidFill>
                  <a:latin typeface="Montserrat"/>
                  <a:ea typeface="Montserrat"/>
                  <a:cs typeface="Montserrat"/>
                  <a:sym typeface="Montserrat"/>
                </a:rPr>
                <a:t>The system allows administrators to manage gym memberships, attendance, products, payments, and fitness content, while trainers can create and assign personalized workout schedules and diet plans for members. Members can access these plans, track attendance, shop for gym products, and engage with fitness blogs and videos. Additionally, guests can explore the platform and seamlessly register for gym memberships.</a:t>
              </a:r>
            </a:p>
            <a:p>
              <a:pPr algn="l">
                <a:lnSpc>
                  <a:spcPts val="4320"/>
                </a:lnSpc>
              </a:pPr>
              <a:endParaRPr lang="en-US" sz="2400">
                <a:solidFill>
                  <a:srgbClr val="FFFFFF"/>
                </a:solidFill>
                <a:latin typeface="Montserrat"/>
                <a:ea typeface="Montserrat"/>
                <a:cs typeface="Montserrat"/>
                <a:sym typeface="Montserra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Freeform 2"/>
          <p:cNvSpPr/>
          <p:nvPr/>
        </p:nvSpPr>
        <p:spPr>
          <a:xfrm>
            <a:off x="1" y="-13866"/>
            <a:ext cx="18288000" cy="10287000"/>
          </a:xfrm>
          <a:custGeom>
            <a:avLst/>
            <a:gdLst/>
            <a:ahLst/>
            <a:cxnLst/>
            <a:rect l="l" t="t" r="r" b="b"/>
            <a:pathLst>
              <a:path w="18288000" h="10287000">
                <a:moveTo>
                  <a:pt x="0" y="0"/>
                </a:moveTo>
                <a:lnTo>
                  <a:pt x="18288001" y="0"/>
                </a:lnTo>
                <a:lnTo>
                  <a:pt x="18288001" y="10287000"/>
                </a:lnTo>
                <a:lnTo>
                  <a:pt x="0" y="10287000"/>
                </a:lnTo>
                <a:lnTo>
                  <a:pt x="0" y="0"/>
                </a:lnTo>
                <a:close/>
              </a:path>
            </a:pathLst>
          </a:custGeom>
          <a:blipFill>
            <a:blip r:embed="rId2"/>
            <a:stretch>
              <a:fillRect b="-45"/>
            </a:stretch>
          </a:blipFill>
        </p:spPr>
      </p:sp>
      <p:sp>
        <p:nvSpPr>
          <p:cNvPr id="3" name="Freeform 3"/>
          <p:cNvSpPr/>
          <p:nvPr/>
        </p:nvSpPr>
        <p:spPr>
          <a:xfrm>
            <a:off x="7728583" y="-3944379"/>
            <a:ext cx="7319568" cy="4990675"/>
          </a:xfrm>
          <a:custGeom>
            <a:avLst/>
            <a:gdLst/>
            <a:ahLst/>
            <a:cxnLst/>
            <a:rect l="l" t="t" r="r" b="b"/>
            <a:pathLst>
              <a:path w="7319568" h="4990675">
                <a:moveTo>
                  <a:pt x="0" y="0"/>
                </a:moveTo>
                <a:lnTo>
                  <a:pt x="7319568" y="0"/>
                </a:lnTo>
                <a:lnTo>
                  <a:pt x="7319568" y="4990676"/>
                </a:lnTo>
                <a:lnTo>
                  <a:pt x="0" y="49906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144002" y="-3961975"/>
            <a:ext cx="7319568" cy="4990675"/>
          </a:xfrm>
          <a:custGeom>
            <a:avLst/>
            <a:gdLst/>
            <a:ahLst/>
            <a:cxnLst/>
            <a:rect l="l" t="t" r="r" b="b"/>
            <a:pathLst>
              <a:path w="7319568" h="4990675">
                <a:moveTo>
                  <a:pt x="0" y="0"/>
                </a:moveTo>
                <a:lnTo>
                  <a:pt x="7319567" y="0"/>
                </a:lnTo>
                <a:lnTo>
                  <a:pt x="7319567" y="4990675"/>
                </a:lnTo>
                <a:lnTo>
                  <a:pt x="0" y="4990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857724" y="9235964"/>
            <a:ext cx="7319568" cy="4990675"/>
          </a:xfrm>
          <a:custGeom>
            <a:avLst/>
            <a:gdLst/>
            <a:ahLst/>
            <a:cxnLst/>
            <a:rect l="l" t="t" r="r" b="b"/>
            <a:pathLst>
              <a:path w="7319568" h="4990675">
                <a:moveTo>
                  <a:pt x="0" y="0"/>
                </a:moveTo>
                <a:lnTo>
                  <a:pt x="7319567" y="0"/>
                </a:lnTo>
                <a:lnTo>
                  <a:pt x="7319567" y="4990675"/>
                </a:lnTo>
                <a:lnTo>
                  <a:pt x="0" y="4990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948203" y="9235964"/>
            <a:ext cx="7319568" cy="4990675"/>
          </a:xfrm>
          <a:custGeom>
            <a:avLst/>
            <a:gdLst/>
            <a:ahLst/>
            <a:cxnLst/>
            <a:rect l="l" t="t" r="r" b="b"/>
            <a:pathLst>
              <a:path w="7319568" h="4990675">
                <a:moveTo>
                  <a:pt x="0" y="0"/>
                </a:moveTo>
                <a:lnTo>
                  <a:pt x="7319567" y="0"/>
                </a:lnTo>
                <a:lnTo>
                  <a:pt x="7319567" y="4990675"/>
                </a:lnTo>
                <a:lnTo>
                  <a:pt x="0" y="4990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144002" y="2371479"/>
            <a:ext cx="700828" cy="816102"/>
          </a:xfrm>
          <a:custGeom>
            <a:avLst/>
            <a:gdLst/>
            <a:ahLst/>
            <a:cxnLst/>
            <a:rect l="l" t="t" r="r" b="b"/>
            <a:pathLst>
              <a:path w="700828" h="816102">
                <a:moveTo>
                  <a:pt x="0" y="0"/>
                </a:moveTo>
                <a:lnTo>
                  <a:pt x="700828" y="0"/>
                </a:lnTo>
                <a:lnTo>
                  <a:pt x="700828" y="816102"/>
                </a:lnTo>
                <a:lnTo>
                  <a:pt x="0" y="816102"/>
                </a:lnTo>
                <a:lnTo>
                  <a:pt x="0" y="0"/>
                </a:lnTo>
                <a:close/>
              </a:path>
            </a:pathLst>
          </a:custGeom>
          <a:blipFill>
            <a:blip r:embed="rId5">
              <a:extLst>
                <a:ext uri="{96DAC541-7B7A-43D3-8B79-37D633B846F1}">
                  <asvg:svgBlip xmlns:asvg="http://schemas.microsoft.com/office/drawing/2016/SVG/main" r:embed="rId6"/>
                </a:ext>
              </a:extLst>
            </a:blip>
            <a:stretch>
              <a:fillRect l="-99" r="-99"/>
            </a:stretch>
          </a:blipFill>
        </p:spPr>
      </p:sp>
      <p:grpSp>
        <p:nvGrpSpPr>
          <p:cNvPr id="8" name="Group 8"/>
          <p:cNvGrpSpPr/>
          <p:nvPr/>
        </p:nvGrpSpPr>
        <p:grpSpPr>
          <a:xfrm>
            <a:off x="852636" y="3460409"/>
            <a:ext cx="17283560" cy="2104538"/>
            <a:chOff x="0" y="0"/>
            <a:chExt cx="23044746" cy="2806050"/>
          </a:xfrm>
        </p:grpSpPr>
        <p:sp>
          <p:nvSpPr>
            <p:cNvPr id="9" name="Freeform 9"/>
            <p:cNvSpPr/>
            <p:nvPr/>
          </p:nvSpPr>
          <p:spPr>
            <a:xfrm>
              <a:off x="0" y="0"/>
              <a:ext cx="23044747" cy="2806050"/>
            </a:xfrm>
            <a:custGeom>
              <a:avLst/>
              <a:gdLst/>
              <a:ahLst/>
              <a:cxnLst/>
              <a:rect l="l" t="t" r="r" b="b"/>
              <a:pathLst>
                <a:path w="23044747" h="2806050">
                  <a:moveTo>
                    <a:pt x="0" y="0"/>
                  </a:moveTo>
                  <a:lnTo>
                    <a:pt x="23044747" y="0"/>
                  </a:lnTo>
                  <a:lnTo>
                    <a:pt x="23044747" y="2806050"/>
                  </a:lnTo>
                  <a:lnTo>
                    <a:pt x="0" y="2806050"/>
                  </a:lnTo>
                  <a:close/>
                </a:path>
              </a:pathLst>
            </a:custGeom>
            <a:solidFill>
              <a:srgbClr val="000000">
                <a:alpha val="0"/>
              </a:srgbClr>
            </a:solidFill>
          </p:spPr>
        </p:sp>
        <p:sp>
          <p:nvSpPr>
            <p:cNvPr id="10" name="TextBox 10"/>
            <p:cNvSpPr txBox="1"/>
            <p:nvPr/>
          </p:nvSpPr>
          <p:spPr>
            <a:xfrm>
              <a:off x="0" y="-133350"/>
              <a:ext cx="23044746" cy="2939400"/>
            </a:xfrm>
            <a:prstGeom prst="rect">
              <a:avLst/>
            </a:prstGeom>
          </p:spPr>
          <p:txBody>
            <a:bodyPr lIns="0" tIns="0" rIns="0" bIns="0" rtlCol="0" anchor="t"/>
            <a:lstStyle/>
            <a:p>
              <a:pPr algn="l">
                <a:lnSpc>
                  <a:spcPts val="4320"/>
                </a:lnSpc>
              </a:pPr>
              <a:r>
                <a:rPr lang="en-US" sz="2400">
                  <a:solidFill>
                    <a:srgbClr val="FFFFFF"/>
                  </a:solidFill>
                  <a:latin typeface="Montserrat"/>
                  <a:ea typeface="Montserrat"/>
                  <a:cs typeface="Montserrat"/>
                  <a:sym typeface="Montserrat"/>
                </a:rPr>
                <a:t>Key functionalities include automated attendance tracking, membership plan management, product purchases, feedback collection, and comprehensive reporting with advanced filters. The database is designed with structured tables to manage users, memberships, workouts, and payments effectively.</a:t>
              </a:r>
            </a:p>
            <a:p>
              <a:pPr algn="l">
                <a:lnSpc>
                  <a:spcPts val="4320"/>
                </a:lnSpc>
              </a:pPr>
              <a:endParaRPr lang="en-US" sz="2400">
                <a:solidFill>
                  <a:srgbClr val="FFFFFF"/>
                </a:solidFill>
                <a:latin typeface="Montserrat"/>
                <a:ea typeface="Montserrat"/>
                <a:cs typeface="Montserrat"/>
                <a:sym typeface="Montserrat"/>
              </a:endParaRPr>
            </a:p>
          </p:txBody>
        </p:sp>
      </p:grpSp>
      <p:grpSp>
        <p:nvGrpSpPr>
          <p:cNvPr id="11" name="Group 11"/>
          <p:cNvGrpSpPr/>
          <p:nvPr/>
        </p:nvGrpSpPr>
        <p:grpSpPr>
          <a:xfrm>
            <a:off x="812672" y="1989272"/>
            <a:ext cx="8053521" cy="1800493"/>
            <a:chOff x="0" y="0"/>
            <a:chExt cx="10738028" cy="2400658"/>
          </a:xfrm>
        </p:grpSpPr>
        <p:sp>
          <p:nvSpPr>
            <p:cNvPr id="12" name="Freeform 12"/>
            <p:cNvSpPr/>
            <p:nvPr/>
          </p:nvSpPr>
          <p:spPr>
            <a:xfrm>
              <a:off x="0" y="0"/>
              <a:ext cx="10738028" cy="2400658"/>
            </a:xfrm>
            <a:custGeom>
              <a:avLst/>
              <a:gdLst/>
              <a:ahLst/>
              <a:cxnLst/>
              <a:rect l="l" t="t" r="r" b="b"/>
              <a:pathLst>
                <a:path w="10738028" h="2400658">
                  <a:moveTo>
                    <a:pt x="0" y="0"/>
                  </a:moveTo>
                  <a:lnTo>
                    <a:pt x="10738028" y="0"/>
                  </a:lnTo>
                  <a:lnTo>
                    <a:pt x="10738028" y="2400658"/>
                  </a:lnTo>
                  <a:lnTo>
                    <a:pt x="0" y="2400658"/>
                  </a:lnTo>
                  <a:close/>
                </a:path>
              </a:pathLst>
            </a:custGeom>
            <a:solidFill>
              <a:srgbClr val="000000">
                <a:alpha val="0"/>
              </a:srgbClr>
            </a:solidFill>
          </p:spPr>
        </p:sp>
        <p:sp>
          <p:nvSpPr>
            <p:cNvPr id="13" name="TextBox 13"/>
            <p:cNvSpPr txBox="1"/>
            <p:nvPr/>
          </p:nvSpPr>
          <p:spPr>
            <a:xfrm>
              <a:off x="0" y="0"/>
              <a:ext cx="10738028" cy="2400658"/>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Abstract </a:t>
              </a:r>
            </a:p>
          </p:txBody>
        </p:sp>
      </p:grpSp>
      <p:grpSp>
        <p:nvGrpSpPr>
          <p:cNvPr id="14" name="Group 14"/>
          <p:cNvGrpSpPr/>
          <p:nvPr/>
        </p:nvGrpSpPr>
        <p:grpSpPr>
          <a:xfrm>
            <a:off x="812672" y="693065"/>
            <a:ext cx="4338847" cy="671270"/>
            <a:chOff x="0" y="0"/>
            <a:chExt cx="5785129" cy="895027"/>
          </a:xfrm>
        </p:grpSpPr>
        <p:grpSp>
          <p:nvGrpSpPr>
            <p:cNvPr id="15" name="Group 15"/>
            <p:cNvGrpSpPr/>
            <p:nvPr/>
          </p:nvGrpSpPr>
          <p:grpSpPr>
            <a:xfrm>
              <a:off x="1568828" y="139736"/>
              <a:ext cx="4216301" cy="615554"/>
              <a:chOff x="0" y="0"/>
              <a:chExt cx="4216301" cy="615554"/>
            </a:xfrm>
          </p:grpSpPr>
          <p:sp>
            <p:nvSpPr>
              <p:cNvPr id="16" name="Freeform 16"/>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17" name="TextBox 17"/>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FFFFFF"/>
                    </a:solidFill>
                    <a:latin typeface="Montserrat"/>
                    <a:ea typeface="Montserrat"/>
                    <a:cs typeface="Montserrat"/>
                    <a:sym typeface="Montserrat"/>
                  </a:rPr>
                  <a:t>SangLehar FitnessFlow</a:t>
                </a:r>
              </a:p>
            </p:txBody>
          </p:sp>
        </p:grpSp>
        <p:sp>
          <p:nvSpPr>
            <p:cNvPr id="18" name="Freeform 18"/>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7"/>
              <a:stretch>
                <a:fillRect/>
              </a:stretch>
            </a:blipFill>
          </p:spPr>
        </p:sp>
      </p:grpSp>
      <p:grpSp>
        <p:nvGrpSpPr>
          <p:cNvPr id="19" name="Group 19"/>
          <p:cNvGrpSpPr/>
          <p:nvPr/>
        </p:nvGrpSpPr>
        <p:grpSpPr>
          <a:xfrm>
            <a:off x="1004440" y="5837775"/>
            <a:ext cx="17283560" cy="2104538"/>
            <a:chOff x="0" y="0"/>
            <a:chExt cx="23044746" cy="2806050"/>
          </a:xfrm>
        </p:grpSpPr>
        <p:sp>
          <p:nvSpPr>
            <p:cNvPr id="20" name="Freeform 20"/>
            <p:cNvSpPr/>
            <p:nvPr/>
          </p:nvSpPr>
          <p:spPr>
            <a:xfrm>
              <a:off x="0" y="0"/>
              <a:ext cx="23044747" cy="2806050"/>
            </a:xfrm>
            <a:custGeom>
              <a:avLst/>
              <a:gdLst/>
              <a:ahLst/>
              <a:cxnLst/>
              <a:rect l="l" t="t" r="r" b="b"/>
              <a:pathLst>
                <a:path w="23044747" h="2806050">
                  <a:moveTo>
                    <a:pt x="0" y="0"/>
                  </a:moveTo>
                  <a:lnTo>
                    <a:pt x="23044747" y="0"/>
                  </a:lnTo>
                  <a:lnTo>
                    <a:pt x="23044747" y="2806050"/>
                  </a:lnTo>
                  <a:lnTo>
                    <a:pt x="0" y="2806050"/>
                  </a:lnTo>
                  <a:close/>
                </a:path>
              </a:pathLst>
            </a:custGeom>
            <a:solidFill>
              <a:srgbClr val="000000">
                <a:alpha val="0"/>
              </a:srgbClr>
            </a:solidFill>
          </p:spPr>
        </p:sp>
        <p:sp>
          <p:nvSpPr>
            <p:cNvPr id="21" name="TextBox 21"/>
            <p:cNvSpPr txBox="1"/>
            <p:nvPr/>
          </p:nvSpPr>
          <p:spPr>
            <a:xfrm>
              <a:off x="0" y="-133350"/>
              <a:ext cx="23044746" cy="2939400"/>
            </a:xfrm>
            <a:prstGeom prst="rect">
              <a:avLst/>
            </a:prstGeom>
          </p:spPr>
          <p:txBody>
            <a:bodyPr lIns="0" tIns="0" rIns="0" bIns="0" rtlCol="0" anchor="t"/>
            <a:lstStyle/>
            <a:p>
              <a:pPr algn="l">
                <a:lnSpc>
                  <a:spcPts val="4320"/>
                </a:lnSpc>
              </a:pPr>
              <a:r>
                <a:rPr lang="en-US" sz="2400">
                  <a:solidFill>
                    <a:srgbClr val="FFFFFF"/>
                  </a:solidFill>
                  <a:latin typeface="Montserrat"/>
                  <a:ea typeface="Montserrat"/>
                  <a:cs typeface="Montserrat"/>
                  <a:sym typeface="Montserrat"/>
                </a:rPr>
                <a:t>By replacing traditional manual methods, this system significantly improves efficiency, reduces operational complexity, and enhances user engagement. The platform’s scalability and user-friendly interface make it a valuable tool for gym owners, trainers, and members, fostering an integrated fitness ecosystem.</a:t>
              </a:r>
            </a:p>
            <a:p>
              <a:pPr algn="l">
                <a:lnSpc>
                  <a:spcPts val="4320"/>
                </a:lnSpc>
              </a:pPr>
              <a:endParaRPr lang="en-US" sz="2400">
                <a:solidFill>
                  <a:srgbClr val="FFFFFF"/>
                </a:solidFill>
                <a:latin typeface="Montserrat"/>
                <a:ea typeface="Montserrat"/>
                <a:cs typeface="Montserrat"/>
                <a:sym typeface="Montserra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Freeform 2"/>
          <p:cNvSpPr/>
          <p:nvPr/>
        </p:nvSpPr>
        <p:spPr>
          <a:xfrm>
            <a:off x="5482339" y="8906407"/>
            <a:ext cx="722639" cy="841500"/>
          </a:xfrm>
          <a:custGeom>
            <a:avLst/>
            <a:gdLst/>
            <a:ahLst/>
            <a:cxnLst/>
            <a:rect l="l" t="t" r="r" b="b"/>
            <a:pathLst>
              <a:path w="722639" h="841500">
                <a:moveTo>
                  <a:pt x="0" y="0"/>
                </a:moveTo>
                <a:lnTo>
                  <a:pt x="722639" y="0"/>
                </a:lnTo>
                <a:lnTo>
                  <a:pt x="722639" y="841500"/>
                </a:lnTo>
                <a:lnTo>
                  <a:pt x="0" y="841500"/>
                </a:lnTo>
                <a:lnTo>
                  <a:pt x="0" y="0"/>
                </a:lnTo>
                <a:close/>
              </a:path>
            </a:pathLst>
          </a:custGeom>
          <a:blipFill>
            <a:blip r:embed="rId2">
              <a:extLst>
                <a:ext uri="{96DAC541-7B7A-43D3-8B79-37D633B846F1}">
                  <asvg:svgBlip xmlns:asvg="http://schemas.microsoft.com/office/drawing/2016/SVG/main" r:embed="rId3"/>
                </a:ext>
              </a:extLst>
            </a:blip>
            <a:stretch>
              <a:fillRect t="-282" b="-282"/>
            </a:stretch>
          </a:blipFill>
        </p:spPr>
      </p:sp>
      <p:sp>
        <p:nvSpPr>
          <p:cNvPr id="3" name="Freeform 3"/>
          <p:cNvSpPr/>
          <p:nvPr/>
        </p:nvSpPr>
        <p:spPr>
          <a:xfrm>
            <a:off x="9278136" y="266096"/>
            <a:ext cx="722638" cy="841500"/>
          </a:xfrm>
          <a:custGeom>
            <a:avLst/>
            <a:gdLst/>
            <a:ahLst/>
            <a:cxnLst/>
            <a:rect l="l" t="t" r="r" b="b"/>
            <a:pathLst>
              <a:path w="722638" h="841500">
                <a:moveTo>
                  <a:pt x="0" y="0"/>
                </a:moveTo>
                <a:lnTo>
                  <a:pt x="722638" y="0"/>
                </a:lnTo>
                <a:lnTo>
                  <a:pt x="722638" y="841500"/>
                </a:lnTo>
                <a:lnTo>
                  <a:pt x="0" y="841500"/>
                </a:lnTo>
                <a:lnTo>
                  <a:pt x="0" y="0"/>
                </a:lnTo>
                <a:close/>
              </a:path>
            </a:pathLst>
          </a:custGeom>
          <a:blipFill>
            <a:blip r:embed="rId2">
              <a:extLst>
                <a:ext uri="{96DAC541-7B7A-43D3-8B79-37D633B846F1}">
                  <asvg:svgBlip xmlns:asvg="http://schemas.microsoft.com/office/drawing/2016/SVG/main" r:embed="rId3"/>
                </a:ext>
              </a:extLst>
            </a:blip>
            <a:stretch>
              <a:fillRect t="-282" b="-282"/>
            </a:stretch>
          </a:blipFill>
        </p:spPr>
      </p:sp>
      <p:sp>
        <p:nvSpPr>
          <p:cNvPr id="4" name="Freeform 4"/>
          <p:cNvSpPr/>
          <p:nvPr/>
        </p:nvSpPr>
        <p:spPr>
          <a:xfrm>
            <a:off x="12384900" y="-1688117"/>
            <a:ext cx="8343268" cy="5688661"/>
          </a:xfrm>
          <a:custGeom>
            <a:avLst/>
            <a:gdLst/>
            <a:ahLst/>
            <a:cxnLst/>
            <a:rect l="l" t="t" r="r" b="b"/>
            <a:pathLst>
              <a:path w="8343268" h="5688661">
                <a:moveTo>
                  <a:pt x="0" y="0"/>
                </a:moveTo>
                <a:lnTo>
                  <a:pt x="8343268" y="0"/>
                </a:lnTo>
                <a:lnTo>
                  <a:pt x="8343268" y="5688662"/>
                </a:lnTo>
                <a:lnTo>
                  <a:pt x="0" y="56886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741802" y="4975790"/>
            <a:ext cx="8284583" cy="5648647"/>
          </a:xfrm>
          <a:custGeom>
            <a:avLst/>
            <a:gdLst/>
            <a:ahLst/>
            <a:cxnLst/>
            <a:rect l="l" t="t" r="r" b="b"/>
            <a:pathLst>
              <a:path w="8284583" h="5648647">
                <a:moveTo>
                  <a:pt x="0" y="0"/>
                </a:moveTo>
                <a:lnTo>
                  <a:pt x="8284583" y="0"/>
                </a:lnTo>
                <a:lnTo>
                  <a:pt x="8284583" y="5648646"/>
                </a:lnTo>
                <a:lnTo>
                  <a:pt x="0" y="56486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12615221" y="-1456026"/>
            <a:ext cx="9457511" cy="6441400"/>
            <a:chOff x="0" y="0"/>
            <a:chExt cx="12610014" cy="8588534"/>
          </a:xfrm>
        </p:grpSpPr>
        <p:sp>
          <p:nvSpPr>
            <p:cNvPr id="7" name="Freeform 7"/>
            <p:cNvSpPr/>
            <p:nvPr/>
          </p:nvSpPr>
          <p:spPr>
            <a:xfrm>
              <a:off x="0" y="0"/>
              <a:ext cx="12609957" cy="8588502"/>
            </a:xfrm>
            <a:custGeom>
              <a:avLst/>
              <a:gdLst/>
              <a:ahLst/>
              <a:cxnLst/>
              <a:rect l="l" t="t" r="r" b="b"/>
              <a:pathLst>
                <a:path w="12609957" h="8588502">
                  <a:moveTo>
                    <a:pt x="7651369" y="8588502"/>
                  </a:moveTo>
                  <a:lnTo>
                    <a:pt x="0" y="8588502"/>
                  </a:lnTo>
                  <a:lnTo>
                    <a:pt x="4958588" y="0"/>
                  </a:lnTo>
                  <a:lnTo>
                    <a:pt x="12609957" y="0"/>
                  </a:lnTo>
                  <a:lnTo>
                    <a:pt x="7651369" y="8588502"/>
                  </a:lnTo>
                  <a:close/>
                </a:path>
              </a:pathLst>
            </a:custGeom>
            <a:solidFill>
              <a:srgbClr val="BB54E1"/>
            </a:solidFill>
          </p:spPr>
        </p:sp>
      </p:grpSp>
      <p:grpSp>
        <p:nvGrpSpPr>
          <p:cNvPr id="8" name="Group 8"/>
          <p:cNvGrpSpPr/>
          <p:nvPr/>
        </p:nvGrpSpPr>
        <p:grpSpPr>
          <a:xfrm>
            <a:off x="12615221" y="-300315"/>
            <a:ext cx="7746579" cy="5276105"/>
            <a:chOff x="0" y="0"/>
            <a:chExt cx="12610014" cy="8588534"/>
          </a:xfrm>
        </p:grpSpPr>
        <p:sp>
          <p:nvSpPr>
            <p:cNvPr id="9" name="Freeform 9"/>
            <p:cNvSpPr/>
            <p:nvPr/>
          </p:nvSpPr>
          <p:spPr>
            <a:xfrm>
              <a:off x="0" y="0"/>
              <a:ext cx="12609957" cy="8588502"/>
            </a:xfrm>
            <a:custGeom>
              <a:avLst/>
              <a:gdLst/>
              <a:ahLst/>
              <a:cxnLst/>
              <a:rect l="l" t="t" r="r" b="b"/>
              <a:pathLst>
                <a:path w="12609957" h="8588502">
                  <a:moveTo>
                    <a:pt x="7651369" y="8588502"/>
                  </a:moveTo>
                  <a:lnTo>
                    <a:pt x="0" y="8588502"/>
                  </a:lnTo>
                  <a:lnTo>
                    <a:pt x="4958588" y="0"/>
                  </a:lnTo>
                  <a:lnTo>
                    <a:pt x="12609957" y="0"/>
                  </a:lnTo>
                  <a:lnTo>
                    <a:pt x="7651369" y="8588502"/>
                  </a:lnTo>
                  <a:close/>
                </a:path>
              </a:pathLst>
            </a:custGeom>
            <a:blipFill>
              <a:blip r:embed="rId8"/>
              <a:stretch>
                <a:fillRect t="-21979" b="-98255"/>
              </a:stretch>
            </a:blipFill>
          </p:spPr>
        </p:sp>
      </p:grpSp>
      <p:grpSp>
        <p:nvGrpSpPr>
          <p:cNvPr id="10" name="Group 10"/>
          <p:cNvGrpSpPr/>
          <p:nvPr/>
        </p:nvGrpSpPr>
        <p:grpSpPr>
          <a:xfrm>
            <a:off x="8815290" y="5533716"/>
            <a:ext cx="9457511" cy="6441400"/>
            <a:chOff x="0" y="0"/>
            <a:chExt cx="12610014" cy="8588534"/>
          </a:xfrm>
        </p:grpSpPr>
        <p:sp>
          <p:nvSpPr>
            <p:cNvPr id="11" name="Freeform 11"/>
            <p:cNvSpPr/>
            <p:nvPr/>
          </p:nvSpPr>
          <p:spPr>
            <a:xfrm>
              <a:off x="0" y="0"/>
              <a:ext cx="12609957" cy="8588502"/>
            </a:xfrm>
            <a:custGeom>
              <a:avLst/>
              <a:gdLst/>
              <a:ahLst/>
              <a:cxnLst/>
              <a:rect l="l" t="t" r="r" b="b"/>
              <a:pathLst>
                <a:path w="12609957" h="8588502">
                  <a:moveTo>
                    <a:pt x="7651369" y="8588502"/>
                  </a:moveTo>
                  <a:lnTo>
                    <a:pt x="0" y="8588502"/>
                  </a:lnTo>
                  <a:lnTo>
                    <a:pt x="4958588" y="0"/>
                  </a:lnTo>
                  <a:lnTo>
                    <a:pt x="12609957" y="0"/>
                  </a:lnTo>
                  <a:lnTo>
                    <a:pt x="7651369" y="8588502"/>
                  </a:lnTo>
                  <a:close/>
                </a:path>
              </a:pathLst>
            </a:custGeom>
            <a:solidFill>
              <a:srgbClr val="BB54E1"/>
            </a:solidFill>
          </p:spPr>
        </p:sp>
      </p:grpSp>
      <p:grpSp>
        <p:nvGrpSpPr>
          <p:cNvPr id="12" name="Group 12"/>
          <p:cNvGrpSpPr/>
          <p:nvPr/>
        </p:nvGrpSpPr>
        <p:grpSpPr>
          <a:xfrm>
            <a:off x="8815290" y="5533716"/>
            <a:ext cx="9457511" cy="6441400"/>
            <a:chOff x="0" y="0"/>
            <a:chExt cx="12610014" cy="8588534"/>
          </a:xfrm>
        </p:grpSpPr>
        <p:sp>
          <p:nvSpPr>
            <p:cNvPr id="13" name="Freeform 13"/>
            <p:cNvSpPr/>
            <p:nvPr/>
          </p:nvSpPr>
          <p:spPr>
            <a:xfrm>
              <a:off x="0" y="0"/>
              <a:ext cx="12609957" cy="8588502"/>
            </a:xfrm>
            <a:custGeom>
              <a:avLst/>
              <a:gdLst/>
              <a:ahLst/>
              <a:cxnLst/>
              <a:rect l="l" t="t" r="r" b="b"/>
              <a:pathLst>
                <a:path w="12609957" h="8588502">
                  <a:moveTo>
                    <a:pt x="7651369" y="8588502"/>
                  </a:moveTo>
                  <a:lnTo>
                    <a:pt x="0" y="8588502"/>
                  </a:lnTo>
                  <a:lnTo>
                    <a:pt x="4958588" y="0"/>
                  </a:lnTo>
                  <a:lnTo>
                    <a:pt x="12609957" y="0"/>
                  </a:lnTo>
                  <a:lnTo>
                    <a:pt x="7651369" y="8588502"/>
                  </a:lnTo>
                  <a:close/>
                </a:path>
              </a:pathLst>
            </a:custGeom>
            <a:blipFill>
              <a:blip r:embed="rId9"/>
              <a:stretch>
                <a:fillRect r="-2163"/>
              </a:stretch>
            </a:blipFill>
          </p:spPr>
        </p:sp>
      </p:grpSp>
      <p:grpSp>
        <p:nvGrpSpPr>
          <p:cNvPr id="14" name="Group 14"/>
          <p:cNvGrpSpPr/>
          <p:nvPr/>
        </p:nvGrpSpPr>
        <p:grpSpPr>
          <a:xfrm>
            <a:off x="417840" y="2927990"/>
            <a:ext cx="15151890" cy="2972095"/>
            <a:chOff x="0" y="0"/>
            <a:chExt cx="20202521" cy="3962793"/>
          </a:xfrm>
        </p:grpSpPr>
        <p:sp>
          <p:nvSpPr>
            <p:cNvPr id="15" name="Freeform 15"/>
            <p:cNvSpPr/>
            <p:nvPr/>
          </p:nvSpPr>
          <p:spPr>
            <a:xfrm>
              <a:off x="0" y="0"/>
              <a:ext cx="20202520" cy="3962793"/>
            </a:xfrm>
            <a:custGeom>
              <a:avLst/>
              <a:gdLst/>
              <a:ahLst/>
              <a:cxnLst/>
              <a:rect l="l" t="t" r="r" b="b"/>
              <a:pathLst>
                <a:path w="20202520" h="3962793">
                  <a:moveTo>
                    <a:pt x="0" y="0"/>
                  </a:moveTo>
                  <a:lnTo>
                    <a:pt x="20202520" y="0"/>
                  </a:lnTo>
                  <a:lnTo>
                    <a:pt x="20202520" y="3962793"/>
                  </a:lnTo>
                  <a:lnTo>
                    <a:pt x="0" y="3962793"/>
                  </a:lnTo>
                  <a:close/>
                </a:path>
              </a:pathLst>
            </a:custGeom>
            <a:solidFill>
              <a:srgbClr val="000000">
                <a:alpha val="0"/>
              </a:srgbClr>
            </a:solidFill>
          </p:spPr>
        </p:sp>
        <p:sp>
          <p:nvSpPr>
            <p:cNvPr id="16" name="TextBox 16"/>
            <p:cNvSpPr txBox="1"/>
            <p:nvPr/>
          </p:nvSpPr>
          <p:spPr>
            <a:xfrm>
              <a:off x="0" y="-152400"/>
              <a:ext cx="20202521" cy="4115193"/>
            </a:xfrm>
            <a:prstGeom prst="rect">
              <a:avLst/>
            </a:prstGeom>
          </p:spPr>
          <p:txBody>
            <a:bodyPr lIns="0" tIns="0" rIns="0" bIns="0" rtlCol="0" anchor="t"/>
            <a:lstStyle/>
            <a:p>
              <a:pPr algn="l">
                <a:lnSpc>
                  <a:spcPts val="4860"/>
                </a:lnSpc>
              </a:pPr>
              <a:r>
                <a:rPr lang="en-US" sz="2700">
                  <a:solidFill>
                    <a:srgbClr val="FFFFFF"/>
                  </a:solidFill>
                  <a:latin typeface="Montserrat"/>
                  <a:ea typeface="Montserrat"/>
                  <a:cs typeface="Montserrat"/>
                  <a:sym typeface="Montserrat"/>
                </a:rPr>
                <a:t>A Gym Fitness Management System is a software application designed to streamline and automate the daily operations of a gym or fitness center. It enhances efficiency by managing memberships, payments, class schedules, trainer assignments, and overall facility administration.</a:t>
              </a:r>
            </a:p>
            <a:p>
              <a:pPr algn="l">
                <a:lnSpc>
                  <a:spcPts val="4860"/>
                </a:lnSpc>
              </a:pPr>
              <a:endParaRPr lang="en-US" sz="2700">
                <a:solidFill>
                  <a:srgbClr val="FFFFFF"/>
                </a:solidFill>
                <a:latin typeface="Montserrat"/>
                <a:ea typeface="Montserrat"/>
                <a:cs typeface="Montserrat"/>
                <a:sym typeface="Montserrat"/>
              </a:endParaRPr>
            </a:p>
          </p:txBody>
        </p:sp>
      </p:grpSp>
      <p:grpSp>
        <p:nvGrpSpPr>
          <p:cNvPr id="17" name="Group 17"/>
          <p:cNvGrpSpPr/>
          <p:nvPr/>
        </p:nvGrpSpPr>
        <p:grpSpPr>
          <a:xfrm>
            <a:off x="417840" y="1966194"/>
            <a:ext cx="7968027" cy="1079093"/>
            <a:chOff x="0" y="0"/>
            <a:chExt cx="10624036" cy="1438791"/>
          </a:xfrm>
        </p:grpSpPr>
        <p:sp>
          <p:nvSpPr>
            <p:cNvPr id="18" name="Freeform 18"/>
            <p:cNvSpPr/>
            <p:nvPr/>
          </p:nvSpPr>
          <p:spPr>
            <a:xfrm>
              <a:off x="0" y="0"/>
              <a:ext cx="10624036" cy="1438791"/>
            </a:xfrm>
            <a:custGeom>
              <a:avLst/>
              <a:gdLst/>
              <a:ahLst/>
              <a:cxnLst/>
              <a:rect l="l" t="t" r="r" b="b"/>
              <a:pathLst>
                <a:path w="10624036" h="1438791">
                  <a:moveTo>
                    <a:pt x="0" y="0"/>
                  </a:moveTo>
                  <a:lnTo>
                    <a:pt x="10624036" y="0"/>
                  </a:lnTo>
                  <a:lnTo>
                    <a:pt x="10624036" y="1438791"/>
                  </a:lnTo>
                  <a:lnTo>
                    <a:pt x="0" y="1438791"/>
                  </a:lnTo>
                  <a:close/>
                </a:path>
              </a:pathLst>
            </a:custGeom>
            <a:solidFill>
              <a:srgbClr val="000000">
                <a:alpha val="0"/>
              </a:srgbClr>
            </a:solidFill>
          </p:spPr>
        </p:sp>
        <p:sp>
          <p:nvSpPr>
            <p:cNvPr id="19" name="TextBox 19"/>
            <p:cNvSpPr txBox="1"/>
            <p:nvPr/>
          </p:nvSpPr>
          <p:spPr>
            <a:xfrm>
              <a:off x="0" y="0"/>
              <a:ext cx="10624036"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Introduction</a:t>
              </a:r>
            </a:p>
          </p:txBody>
        </p:sp>
      </p:grpSp>
      <p:grpSp>
        <p:nvGrpSpPr>
          <p:cNvPr id="20" name="Group 20"/>
          <p:cNvGrpSpPr/>
          <p:nvPr/>
        </p:nvGrpSpPr>
        <p:grpSpPr>
          <a:xfrm>
            <a:off x="417840" y="686846"/>
            <a:ext cx="4338847" cy="671270"/>
            <a:chOff x="0" y="0"/>
            <a:chExt cx="5785129" cy="895027"/>
          </a:xfrm>
        </p:grpSpPr>
        <p:grpSp>
          <p:nvGrpSpPr>
            <p:cNvPr id="21" name="Group 21"/>
            <p:cNvGrpSpPr/>
            <p:nvPr/>
          </p:nvGrpSpPr>
          <p:grpSpPr>
            <a:xfrm>
              <a:off x="1568828" y="139736"/>
              <a:ext cx="4216301" cy="615554"/>
              <a:chOff x="0" y="0"/>
              <a:chExt cx="4216301" cy="615554"/>
            </a:xfrm>
          </p:grpSpPr>
          <p:sp>
            <p:nvSpPr>
              <p:cNvPr id="22" name="Freeform 22"/>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23" name="TextBox 23"/>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FFFFFF"/>
                    </a:solidFill>
                    <a:latin typeface="Montserrat"/>
                    <a:ea typeface="Montserrat"/>
                    <a:cs typeface="Montserrat"/>
                    <a:sym typeface="Montserrat"/>
                  </a:rPr>
                  <a:t>SangLehar FitnessFlow</a:t>
                </a:r>
              </a:p>
            </p:txBody>
          </p:sp>
        </p:grpSp>
        <p:sp>
          <p:nvSpPr>
            <p:cNvPr id="24" name="Freeform 24"/>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10"/>
              <a:stretch>
                <a:fillRect/>
              </a:stretch>
            </a:blipFill>
          </p:spPr>
        </p:sp>
      </p:grpSp>
      <p:grpSp>
        <p:nvGrpSpPr>
          <p:cNvPr id="25" name="Group 25"/>
          <p:cNvGrpSpPr/>
          <p:nvPr/>
        </p:nvGrpSpPr>
        <p:grpSpPr>
          <a:xfrm>
            <a:off x="379365" y="5360538"/>
            <a:ext cx="4965403" cy="1079093"/>
            <a:chOff x="0" y="0"/>
            <a:chExt cx="6620537" cy="1438791"/>
          </a:xfrm>
        </p:grpSpPr>
        <p:sp>
          <p:nvSpPr>
            <p:cNvPr id="26" name="Freeform 26"/>
            <p:cNvSpPr/>
            <p:nvPr/>
          </p:nvSpPr>
          <p:spPr>
            <a:xfrm>
              <a:off x="0" y="0"/>
              <a:ext cx="6620537" cy="1438791"/>
            </a:xfrm>
            <a:custGeom>
              <a:avLst/>
              <a:gdLst/>
              <a:ahLst/>
              <a:cxnLst/>
              <a:rect l="l" t="t" r="r" b="b"/>
              <a:pathLst>
                <a:path w="6620537" h="1438791">
                  <a:moveTo>
                    <a:pt x="0" y="0"/>
                  </a:moveTo>
                  <a:lnTo>
                    <a:pt x="6620537" y="0"/>
                  </a:lnTo>
                  <a:lnTo>
                    <a:pt x="6620537" y="1438791"/>
                  </a:lnTo>
                  <a:lnTo>
                    <a:pt x="0" y="1438791"/>
                  </a:lnTo>
                  <a:close/>
                </a:path>
              </a:pathLst>
            </a:custGeom>
            <a:solidFill>
              <a:srgbClr val="000000">
                <a:alpha val="0"/>
              </a:srgbClr>
            </a:solidFill>
          </p:spPr>
        </p:sp>
        <p:sp>
          <p:nvSpPr>
            <p:cNvPr id="27" name="TextBox 27"/>
            <p:cNvSpPr txBox="1"/>
            <p:nvPr/>
          </p:nvSpPr>
          <p:spPr>
            <a:xfrm>
              <a:off x="0" y="0"/>
              <a:ext cx="6620537"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Key Features</a:t>
              </a:r>
            </a:p>
          </p:txBody>
        </p:sp>
      </p:grpSp>
      <p:grpSp>
        <p:nvGrpSpPr>
          <p:cNvPr id="28" name="Group 28"/>
          <p:cNvGrpSpPr/>
          <p:nvPr/>
        </p:nvGrpSpPr>
        <p:grpSpPr>
          <a:xfrm>
            <a:off x="6661299" y="5360538"/>
            <a:ext cx="4965403" cy="1079093"/>
            <a:chOff x="0" y="0"/>
            <a:chExt cx="6620537" cy="1438791"/>
          </a:xfrm>
        </p:grpSpPr>
        <p:sp>
          <p:nvSpPr>
            <p:cNvPr id="29" name="Freeform 29"/>
            <p:cNvSpPr/>
            <p:nvPr/>
          </p:nvSpPr>
          <p:spPr>
            <a:xfrm>
              <a:off x="0" y="0"/>
              <a:ext cx="6620537" cy="1438791"/>
            </a:xfrm>
            <a:custGeom>
              <a:avLst/>
              <a:gdLst/>
              <a:ahLst/>
              <a:cxnLst/>
              <a:rect l="l" t="t" r="r" b="b"/>
              <a:pathLst>
                <a:path w="6620537" h="1438791">
                  <a:moveTo>
                    <a:pt x="0" y="0"/>
                  </a:moveTo>
                  <a:lnTo>
                    <a:pt x="6620537" y="0"/>
                  </a:lnTo>
                  <a:lnTo>
                    <a:pt x="6620537" y="1438791"/>
                  </a:lnTo>
                  <a:lnTo>
                    <a:pt x="0" y="1438791"/>
                  </a:lnTo>
                  <a:close/>
                </a:path>
              </a:pathLst>
            </a:custGeom>
            <a:solidFill>
              <a:srgbClr val="000000">
                <a:alpha val="0"/>
              </a:srgbClr>
            </a:solidFill>
          </p:spPr>
        </p:sp>
        <p:sp>
          <p:nvSpPr>
            <p:cNvPr id="30" name="TextBox 30"/>
            <p:cNvSpPr txBox="1"/>
            <p:nvPr/>
          </p:nvSpPr>
          <p:spPr>
            <a:xfrm>
              <a:off x="0" y="0"/>
              <a:ext cx="6620537"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Benefits</a:t>
              </a:r>
            </a:p>
          </p:txBody>
        </p:sp>
      </p:grpSp>
      <p:sp>
        <p:nvSpPr>
          <p:cNvPr id="31" name="TextBox 31"/>
          <p:cNvSpPr txBox="1"/>
          <p:nvPr/>
        </p:nvSpPr>
        <p:spPr>
          <a:xfrm>
            <a:off x="321876" y="6572981"/>
            <a:ext cx="5022892" cy="3142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Montserrat"/>
                <a:ea typeface="Montserrat"/>
                <a:cs typeface="Montserrat"/>
                <a:sym typeface="Montserrat"/>
              </a:rPr>
              <a:t>Membership Management </a:t>
            </a:r>
          </a:p>
        </p:txBody>
      </p:sp>
      <p:sp>
        <p:nvSpPr>
          <p:cNvPr id="32" name="TextBox 32"/>
          <p:cNvSpPr txBox="1"/>
          <p:nvPr/>
        </p:nvSpPr>
        <p:spPr>
          <a:xfrm>
            <a:off x="321876" y="7020606"/>
            <a:ext cx="5022892" cy="3142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Montserrat"/>
                <a:ea typeface="Montserrat"/>
                <a:cs typeface="Montserrat"/>
                <a:sym typeface="Montserrat"/>
              </a:rPr>
              <a:t>Billing &amp; Payments </a:t>
            </a:r>
          </a:p>
        </p:txBody>
      </p:sp>
      <p:sp>
        <p:nvSpPr>
          <p:cNvPr id="33" name="TextBox 33"/>
          <p:cNvSpPr txBox="1"/>
          <p:nvPr/>
        </p:nvSpPr>
        <p:spPr>
          <a:xfrm>
            <a:off x="321876" y="7468232"/>
            <a:ext cx="4965403" cy="3142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Montserrat"/>
                <a:ea typeface="Montserrat"/>
                <a:cs typeface="Montserrat"/>
                <a:sym typeface="Montserrat"/>
              </a:rPr>
              <a:t>Class &amp; Trainer Scheduling </a:t>
            </a:r>
          </a:p>
        </p:txBody>
      </p:sp>
      <p:sp>
        <p:nvSpPr>
          <p:cNvPr id="34" name="TextBox 34"/>
          <p:cNvSpPr txBox="1"/>
          <p:nvPr/>
        </p:nvSpPr>
        <p:spPr>
          <a:xfrm>
            <a:off x="321876" y="7915857"/>
            <a:ext cx="5022892" cy="3142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Montserrat"/>
                <a:ea typeface="Montserrat"/>
                <a:cs typeface="Montserrat"/>
                <a:sym typeface="Montserrat"/>
              </a:rPr>
              <a:t>Inventory &amp; Equipment Management </a:t>
            </a:r>
          </a:p>
        </p:txBody>
      </p:sp>
      <p:sp>
        <p:nvSpPr>
          <p:cNvPr id="35" name="TextBox 35"/>
          <p:cNvSpPr txBox="1"/>
          <p:nvPr/>
        </p:nvSpPr>
        <p:spPr>
          <a:xfrm>
            <a:off x="321876" y="8440141"/>
            <a:ext cx="5022892" cy="3142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Montserrat"/>
                <a:ea typeface="Montserrat"/>
                <a:cs typeface="Montserrat"/>
                <a:sym typeface="Montserrat"/>
              </a:rPr>
              <a:t>Reporting &amp; Analytics </a:t>
            </a:r>
          </a:p>
        </p:txBody>
      </p:sp>
      <p:sp>
        <p:nvSpPr>
          <p:cNvPr id="36" name="TextBox 36"/>
          <p:cNvSpPr txBox="1"/>
          <p:nvPr/>
        </p:nvSpPr>
        <p:spPr>
          <a:xfrm>
            <a:off x="5482339" y="6572981"/>
            <a:ext cx="5022892" cy="3142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Montserrat"/>
                <a:ea typeface="Montserrat"/>
                <a:cs typeface="Montserrat"/>
                <a:sym typeface="Montserrat"/>
              </a:rPr>
              <a:t>Efficiency</a:t>
            </a:r>
          </a:p>
        </p:txBody>
      </p:sp>
      <p:sp>
        <p:nvSpPr>
          <p:cNvPr id="37" name="TextBox 37"/>
          <p:cNvSpPr txBox="1"/>
          <p:nvPr/>
        </p:nvSpPr>
        <p:spPr>
          <a:xfrm>
            <a:off x="5482339" y="7020606"/>
            <a:ext cx="5022892" cy="3142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Montserrat"/>
                <a:ea typeface="Montserrat"/>
                <a:cs typeface="Montserrat"/>
                <a:sym typeface="Montserrat"/>
              </a:rPr>
              <a:t>Improved Customer Experience </a:t>
            </a:r>
          </a:p>
        </p:txBody>
      </p:sp>
      <p:sp>
        <p:nvSpPr>
          <p:cNvPr id="38" name="TextBox 38"/>
          <p:cNvSpPr txBox="1"/>
          <p:nvPr/>
        </p:nvSpPr>
        <p:spPr>
          <a:xfrm>
            <a:off x="5482339" y="7468232"/>
            <a:ext cx="4965403" cy="3142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Montserrat"/>
                <a:ea typeface="Montserrat"/>
                <a:cs typeface="Montserrat"/>
                <a:sym typeface="Montserrat"/>
              </a:rPr>
              <a:t>Financial Tracking </a:t>
            </a:r>
          </a:p>
        </p:txBody>
      </p:sp>
      <p:sp>
        <p:nvSpPr>
          <p:cNvPr id="39" name="TextBox 39"/>
          <p:cNvSpPr txBox="1"/>
          <p:nvPr/>
        </p:nvSpPr>
        <p:spPr>
          <a:xfrm>
            <a:off x="5482339" y="7915857"/>
            <a:ext cx="5022892" cy="314275"/>
          </a:xfrm>
          <a:prstGeom prst="rect">
            <a:avLst/>
          </a:prstGeom>
        </p:spPr>
        <p:txBody>
          <a:bodyPr lIns="0" tIns="0" rIns="0" bIns="0" rtlCol="0" anchor="t">
            <a:spAutoFit/>
          </a:bodyPr>
          <a:lstStyle/>
          <a:p>
            <a:pPr algn="ctr">
              <a:lnSpc>
                <a:spcPts val="2520"/>
              </a:lnSpc>
              <a:spcBef>
                <a:spcPct val="0"/>
              </a:spcBef>
            </a:pPr>
            <a:r>
              <a:rPr lang="en-US" sz="2100">
                <a:solidFill>
                  <a:srgbClr val="FFFFFF"/>
                </a:solidFill>
                <a:latin typeface="Montserrat"/>
                <a:ea typeface="Montserrat"/>
                <a:cs typeface="Montserrat"/>
                <a:sym typeface="Montserrat"/>
              </a:rPr>
              <a:t>Data Security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Freeform 2"/>
          <p:cNvSpPr/>
          <p:nvPr/>
        </p:nvSpPr>
        <p:spPr>
          <a:xfrm>
            <a:off x="16258438" y="-2371267"/>
            <a:ext cx="5667396" cy="3864180"/>
          </a:xfrm>
          <a:custGeom>
            <a:avLst/>
            <a:gdLst/>
            <a:ahLst/>
            <a:cxnLst/>
            <a:rect l="l" t="t" r="r" b="b"/>
            <a:pathLst>
              <a:path w="5667396" h="3864180">
                <a:moveTo>
                  <a:pt x="0" y="0"/>
                </a:moveTo>
                <a:lnTo>
                  <a:pt x="5667396" y="0"/>
                </a:lnTo>
                <a:lnTo>
                  <a:pt x="5667396" y="3864180"/>
                </a:lnTo>
                <a:lnTo>
                  <a:pt x="0" y="38641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59907" y="-2371267"/>
            <a:ext cx="5667396" cy="3864180"/>
          </a:xfrm>
          <a:custGeom>
            <a:avLst/>
            <a:gdLst/>
            <a:ahLst/>
            <a:cxnLst/>
            <a:rect l="l" t="t" r="r" b="b"/>
            <a:pathLst>
              <a:path w="5667396" h="3864180">
                <a:moveTo>
                  <a:pt x="0" y="0"/>
                </a:moveTo>
                <a:lnTo>
                  <a:pt x="5667396" y="0"/>
                </a:lnTo>
                <a:lnTo>
                  <a:pt x="5667396" y="3864180"/>
                </a:lnTo>
                <a:lnTo>
                  <a:pt x="0" y="38641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595703" y="7031027"/>
            <a:ext cx="5667396" cy="3864180"/>
          </a:xfrm>
          <a:custGeom>
            <a:avLst/>
            <a:gdLst/>
            <a:ahLst/>
            <a:cxnLst/>
            <a:rect l="l" t="t" r="r" b="b"/>
            <a:pathLst>
              <a:path w="5667396" h="3864180">
                <a:moveTo>
                  <a:pt x="0" y="0"/>
                </a:moveTo>
                <a:lnTo>
                  <a:pt x="5667396" y="0"/>
                </a:lnTo>
                <a:lnTo>
                  <a:pt x="5667396" y="3864179"/>
                </a:lnTo>
                <a:lnTo>
                  <a:pt x="0" y="386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440040" y="7031027"/>
            <a:ext cx="5667396" cy="3864180"/>
          </a:xfrm>
          <a:custGeom>
            <a:avLst/>
            <a:gdLst/>
            <a:ahLst/>
            <a:cxnLst/>
            <a:rect l="l" t="t" r="r" b="b"/>
            <a:pathLst>
              <a:path w="5667396" h="3864180">
                <a:moveTo>
                  <a:pt x="0" y="0"/>
                </a:moveTo>
                <a:lnTo>
                  <a:pt x="5667396" y="0"/>
                </a:lnTo>
                <a:lnTo>
                  <a:pt x="5667396" y="3864179"/>
                </a:lnTo>
                <a:lnTo>
                  <a:pt x="0" y="3864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838743" y="2074600"/>
            <a:ext cx="6265051" cy="4271677"/>
          </a:xfrm>
          <a:custGeom>
            <a:avLst/>
            <a:gdLst/>
            <a:ahLst/>
            <a:cxnLst/>
            <a:rect l="l" t="t" r="r" b="b"/>
            <a:pathLst>
              <a:path w="6265051" h="4271677">
                <a:moveTo>
                  <a:pt x="0" y="0"/>
                </a:moveTo>
                <a:lnTo>
                  <a:pt x="6265052" y="0"/>
                </a:lnTo>
                <a:lnTo>
                  <a:pt x="6265052" y="4271677"/>
                </a:lnTo>
                <a:lnTo>
                  <a:pt x="0" y="42716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1291858" y="2354017"/>
            <a:ext cx="7101747" cy="4836918"/>
            <a:chOff x="0" y="0"/>
            <a:chExt cx="9468996" cy="6449224"/>
          </a:xfrm>
        </p:grpSpPr>
        <p:sp>
          <p:nvSpPr>
            <p:cNvPr id="8" name="Freeform 8"/>
            <p:cNvSpPr/>
            <p:nvPr/>
          </p:nvSpPr>
          <p:spPr>
            <a:xfrm>
              <a:off x="0" y="0"/>
              <a:ext cx="9468993" cy="6449187"/>
            </a:xfrm>
            <a:custGeom>
              <a:avLst/>
              <a:gdLst/>
              <a:ahLst/>
              <a:cxnLst/>
              <a:rect l="l" t="t" r="r" b="b"/>
              <a:pathLst>
                <a:path w="9468993" h="6449187">
                  <a:moveTo>
                    <a:pt x="5745480" y="6449187"/>
                  </a:moveTo>
                  <a:lnTo>
                    <a:pt x="0" y="6449187"/>
                  </a:lnTo>
                  <a:lnTo>
                    <a:pt x="3723513" y="0"/>
                  </a:lnTo>
                  <a:lnTo>
                    <a:pt x="9468993" y="0"/>
                  </a:lnTo>
                  <a:lnTo>
                    <a:pt x="5745480" y="6449187"/>
                  </a:lnTo>
                  <a:close/>
                </a:path>
              </a:pathLst>
            </a:custGeom>
            <a:solidFill>
              <a:srgbClr val="BB54E1"/>
            </a:solidFill>
          </p:spPr>
        </p:sp>
      </p:grpSp>
      <p:grpSp>
        <p:nvGrpSpPr>
          <p:cNvPr id="9" name="Group 9"/>
          <p:cNvGrpSpPr/>
          <p:nvPr/>
        </p:nvGrpSpPr>
        <p:grpSpPr>
          <a:xfrm>
            <a:off x="11291858" y="2354017"/>
            <a:ext cx="7101747" cy="4836918"/>
            <a:chOff x="0" y="0"/>
            <a:chExt cx="9468996" cy="6449224"/>
          </a:xfrm>
        </p:grpSpPr>
        <p:sp>
          <p:nvSpPr>
            <p:cNvPr id="10" name="Freeform 10"/>
            <p:cNvSpPr/>
            <p:nvPr/>
          </p:nvSpPr>
          <p:spPr>
            <a:xfrm>
              <a:off x="0" y="0"/>
              <a:ext cx="9468993" cy="6449187"/>
            </a:xfrm>
            <a:custGeom>
              <a:avLst/>
              <a:gdLst/>
              <a:ahLst/>
              <a:cxnLst/>
              <a:rect l="l" t="t" r="r" b="b"/>
              <a:pathLst>
                <a:path w="9468993" h="6449187">
                  <a:moveTo>
                    <a:pt x="5745480" y="6449187"/>
                  </a:moveTo>
                  <a:lnTo>
                    <a:pt x="0" y="6449187"/>
                  </a:lnTo>
                  <a:lnTo>
                    <a:pt x="3723513" y="0"/>
                  </a:lnTo>
                  <a:lnTo>
                    <a:pt x="9468993" y="0"/>
                  </a:lnTo>
                  <a:lnTo>
                    <a:pt x="5745480" y="6449187"/>
                  </a:lnTo>
                  <a:close/>
                </a:path>
              </a:pathLst>
            </a:custGeom>
            <a:blipFill>
              <a:blip r:embed="rId6"/>
              <a:stretch>
                <a:fillRect l="-1081" r="-1081"/>
              </a:stretch>
            </a:blipFill>
          </p:spPr>
        </p:sp>
      </p:grpSp>
      <p:sp>
        <p:nvSpPr>
          <p:cNvPr id="11" name="Freeform 11"/>
          <p:cNvSpPr/>
          <p:nvPr/>
        </p:nvSpPr>
        <p:spPr>
          <a:xfrm>
            <a:off x="15836117" y="-124071"/>
            <a:ext cx="542637" cy="631891"/>
          </a:xfrm>
          <a:custGeom>
            <a:avLst/>
            <a:gdLst/>
            <a:ahLst/>
            <a:cxnLst/>
            <a:rect l="l" t="t" r="r" b="b"/>
            <a:pathLst>
              <a:path w="542637" h="631891">
                <a:moveTo>
                  <a:pt x="0" y="0"/>
                </a:moveTo>
                <a:lnTo>
                  <a:pt x="542637" y="0"/>
                </a:lnTo>
                <a:lnTo>
                  <a:pt x="542637" y="631892"/>
                </a:lnTo>
                <a:lnTo>
                  <a:pt x="0" y="631892"/>
                </a:lnTo>
                <a:lnTo>
                  <a:pt x="0" y="0"/>
                </a:lnTo>
                <a:close/>
              </a:path>
            </a:pathLst>
          </a:custGeom>
          <a:blipFill>
            <a:blip r:embed="rId7">
              <a:extLst>
                <a:ext uri="{96DAC541-7B7A-43D3-8B79-37D633B846F1}">
                  <asvg:svgBlip xmlns:asvg="http://schemas.microsoft.com/office/drawing/2016/SVG/main" r:embed="rId8"/>
                </a:ext>
              </a:extLst>
            </a:blip>
            <a:stretch>
              <a:fillRect t="-470" b="-470"/>
            </a:stretch>
          </a:blipFill>
        </p:spPr>
      </p:sp>
      <p:grpSp>
        <p:nvGrpSpPr>
          <p:cNvPr id="12" name="Group 12"/>
          <p:cNvGrpSpPr/>
          <p:nvPr/>
        </p:nvGrpSpPr>
        <p:grpSpPr>
          <a:xfrm>
            <a:off x="550904" y="2667939"/>
            <a:ext cx="14007922" cy="2104538"/>
            <a:chOff x="0" y="0"/>
            <a:chExt cx="91393148" cy="13730824"/>
          </a:xfrm>
        </p:grpSpPr>
        <p:sp>
          <p:nvSpPr>
            <p:cNvPr id="13" name="Freeform 13"/>
            <p:cNvSpPr/>
            <p:nvPr/>
          </p:nvSpPr>
          <p:spPr>
            <a:xfrm>
              <a:off x="0" y="0"/>
              <a:ext cx="91393150" cy="13730825"/>
            </a:xfrm>
            <a:custGeom>
              <a:avLst/>
              <a:gdLst/>
              <a:ahLst/>
              <a:cxnLst/>
              <a:rect l="l" t="t" r="r" b="b"/>
              <a:pathLst>
                <a:path w="91393150" h="13730825">
                  <a:moveTo>
                    <a:pt x="0" y="0"/>
                  </a:moveTo>
                  <a:lnTo>
                    <a:pt x="91393150" y="0"/>
                  </a:lnTo>
                  <a:lnTo>
                    <a:pt x="91393150" y="13730825"/>
                  </a:lnTo>
                  <a:lnTo>
                    <a:pt x="0" y="13730825"/>
                  </a:lnTo>
                  <a:close/>
                </a:path>
              </a:pathLst>
            </a:custGeom>
            <a:solidFill>
              <a:srgbClr val="000000">
                <a:alpha val="0"/>
              </a:srgbClr>
            </a:solidFill>
          </p:spPr>
        </p:sp>
        <p:sp>
          <p:nvSpPr>
            <p:cNvPr id="14" name="TextBox 14"/>
            <p:cNvSpPr txBox="1"/>
            <p:nvPr/>
          </p:nvSpPr>
          <p:spPr>
            <a:xfrm>
              <a:off x="0" y="-133350"/>
              <a:ext cx="91393148" cy="13864174"/>
            </a:xfrm>
            <a:prstGeom prst="rect">
              <a:avLst/>
            </a:prstGeom>
          </p:spPr>
          <p:txBody>
            <a:bodyPr lIns="0" tIns="0" rIns="0" bIns="0" rtlCol="0" anchor="t"/>
            <a:lstStyle/>
            <a:p>
              <a:pPr algn="l">
                <a:lnSpc>
                  <a:spcPts val="4320"/>
                </a:lnSpc>
              </a:pPr>
              <a:r>
                <a:rPr lang="en-US" sz="2400">
                  <a:solidFill>
                    <a:srgbClr val="FFFFFF"/>
                  </a:solidFill>
                  <a:latin typeface="Montserrat"/>
                  <a:ea typeface="Montserrat"/>
                  <a:cs typeface="Montserrat"/>
                  <a:sym typeface="Montserrat"/>
                </a:rPr>
                <a:t>The Admin Module is the backbone of the system, providing comprehensive management capabilities for all aspects of the gym's operations. It is designed for the gym owner or staff with administrative privileges.</a:t>
              </a:r>
            </a:p>
            <a:p>
              <a:pPr algn="l">
                <a:lnSpc>
                  <a:spcPts val="4320"/>
                </a:lnSpc>
              </a:pPr>
              <a:endParaRPr lang="en-US" sz="2400">
                <a:solidFill>
                  <a:srgbClr val="FFFFFF"/>
                </a:solidFill>
                <a:latin typeface="Montserrat"/>
                <a:ea typeface="Montserrat"/>
                <a:cs typeface="Montserrat"/>
                <a:sym typeface="Montserrat"/>
              </a:endParaRPr>
            </a:p>
          </p:txBody>
        </p:sp>
      </p:grpSp>
      <p:grpSp>
        <p:nvGrpSpPr>
          <p:cNvPr id="15" name="Group 15"/>
          <p:cNvGrpSpPr/>
          <p:nvPr/>
        </p:nvGrpSpPr>
        <p:grpSpPr>
          <a:xfrm>
            <a:off x="454264" y="953367"/>
            <a:ext cx="3352365" cy="1079093"/>
            <a:chOff x="0" y="0"/>
            <a:chExt cx="4469820" cy="1438791"/>
          </a:xfrm>
        </p:grpSpPr>
        <p:sp>
          <p:nvSpPr>
            <p:cNvPr id="16" name="Freeform 16"/>
            <p:cNvSpPr/>
            <p:nvPr/>
          </p:nvSpPr>
          <p:spPr>
            <a:xfrm>
              <a:off x="0" y="0"/>
              <a:ext cx="4469820" cy="1438791"/>
            </a:xfrm>
            <a:custGeom>
              <a:avLst/>
              <a:gdLst/>
              <a:ahLst/>
              <a:cxnLst/>
              <a:rect l="l" t="t" r="r" b="b"/>
              <a:pathLst>
                <a:path w="4469820" h="1438791">
                  <a:moveTo>
                    <a:pt x="0" y="0"/>
                  </a:moveTo>
                  <a:lnTo>
                    <a:pt x="4469820" y="0"/>
                  </a:lnTo>
                  <a:lnTo>
                    <a:pt x="4469820" y="1438791"/>
                  </a:lnTo>
                  <a:lnTo>
                    <a:pt x="0" y="1438791"/>
                  </a:lnTo>
                  <a:close/>
                </a:path>
              </a:pathLst>
            </a:custGeom>
            <a:solidFill>
              <a:srgbClr val="000000">
                <a:alpha val="0"/>
              </a:srgbClr>
            </a:solidFill>
          </p:spPr>
        </p:sp>
        <p:sp>
          <p:nvSpPr>
            <p:cNvPr id="17" name="TextBox 17"/>
            <p:cNvSpPr txBox="1"/>
            <p:nvPr/>
          </p:nvSpPr>
          <p:spPr>
            <a:xfrm>
              <a:off x="0" y="0"/>
              <a:ext cx="4469820"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Modules </a:t>
              </a:r>
            </a:p>
          </p:txBody>
        </p:sp>
      </p:grpSp>
      <p:grpSp>
        <p:nvGrpSpPr>
          <p:cNvPr id="18" name="Group 18"/>
          <p:cNvGrpSpPr/>
          <p:nvPr/>
        </p:nvGrpSpPr>
        <p:grpSpPr>
          <a:xfrm>
            <a:off x="550904" y="191875"/>
            <a:ext cx="4338847" cy="595467"/>
            <a:chOff x="0" y="0"/>
            <a:chExt cx="5785129" cy="793956"/>
          </a:xfrm>
        </p:grpSpPr>
        <p:grpSp>
          <p:nvGrpSpPr>
            <p:cNvPr id="19" name="Group 19"/>
            <p:cNvGrpSpPr/>
            <p:nvPr/>
          </p:nvGrpSpPr>
          <p:grpSpPr>
            <a:xfrm>
              <a:off x="1568828" y="116193"/>
              <a:ext cx="4216301" cy="553806"/>
              <a:chOff x="0" y="0"/>
              <a:chExt cx="4216301" cy="553806"/>
            </a:xfrm>
          </p:grpSpPr>
          <p:sp>
            <p:nvSpPr>
              <p:cNvPr id="20" name="Freeform 20"/>
              <p:cNvSpPr/>
              <p:nvPr/>
            </p:nvSpPr>
            <p:spPr>
              <a:xfrm>
                <a:off x="0" y="0"/>
                <a:ext cx="4216301" cy="553806"/>
              </a:xfrm>
              <a:custGeom>
                <a:avLst/>
                <a:gdLst/>
                <a:ahLst/>
                <a:cxnLst/>
                <a:rect l="l" t="t" r="r" b="b"/>
                <a:pathLst>
                  <a:path w="4216301" h="553806">
                    <a:moveTo>
                      <a:pt x="0" y="0"/>
                    </a:moveTo>
                    <a:lnTo>
                      <a:pt x="4216301" y="0"/>
                    </a:lnTo>
                    <a:lnTo>
                      <a:pt x="4216301" y="553806"/>
                    </a:lnTo>
                    <a:lnTo>
                      <a:pt x="0" y="553806"/>
                    </a:lnTo>
                    <a:close/>
                  </a:path>
                </a:pathLst>
              </a:custGeom>
              <a:solidFill>
                <a:srgbClr val="000000">
                  <a:alpha val="0"/>
                </a:srgbClr>
              </a:solidFill>
            </p:spPr>
          </p:sp>
          <p:sp>
            <p:nvSpPr>
              <p:cNvPr id="21" name="TextBox 21"/>
              <p:cNvSpPr txBox="1"/>
              <p:nvPr/>
            </p:nvSpPr>
            <p:spPr>
              <a:xfrm>
                <a:off x="0" y="0"/>
                <a:ext cx="4216301" cy="553806"/>
              </a:xfrm>
              <a:prstGeom prst="rect">
                <a:avLst/>
              </a:prstGeom>
            </p:spPr>
            <p:txBody>
              <a:bodyPr lIns="0" tIns="0" rIns="0" bIns="0" rtlCol="0" anchor="t"/>
              <a:lstStyle/>
              <a:p>
                <a:pPr algn="l">
                  <a:lnSpc>
                    <a:spcPts val="2520"/>
                  </a:lnSpc>
                </a:pPr>
                <a:r>
                  <a:rPr lang="en-US" sz="2100">
                    <a:solidFill>
                      <a:srgbClr val="FFFFFF"/>
                    </a:solidFill>
                    <a:latin typeface="Montserrat"/>
                    <a:ea typeface="Montserrat"/>
                    <a:cs typeface="Montserrat"/>
                    <a:sym typeface="Montserrat"/>
                  </a:rPr>
                  <a:t>SangLehar FitnessFlow</a:t>
                </a:r>
              </a:p>
            </p:txBody>
          </p:sp>
        </p:grpSp>
        <p:sp>
          <p:nvSpPr>
            <p:cNvPr id="22" name="Freeform 22"/>
            <p:cNvSpPr/>
            <p:nvPr/>
          </p:nvSpPr>
          <p:spPr>
            <a:xfrm>
              <a:off x="0" y="0"/>
              <a:ext cx="1342540" cy="793956"/>
            </a:xfrm>
            <a:custGeom>
              <a:avLst/>
              <a:gdLst/>
              <a:ahLst/>
              <a:cxnLst/>
              <a:rect l="l" t="t" r="r" b="b"/>
              <a:pathLst>
                <a:path w="1342540" h="793956">
                  <a:moveTo>
                    <a:pt x="0" y="0"/>
                  </a:moveTo>
                  <a:lnTo>
                    <a:pt x="1342540" y="0"/>
                  </a:lnTo>
                  <a:lnTo>
                    <a:pt x="1342540" y="793956"/>
                  </a:lnTo>
                  <a:lnTo>
                    <a:pt x="0" y="793956"/>
                  </a:lnTo>
                  <a:lnTo>
                    <a:pt x="0" y="0"/>
                  </a:lnTo>
                  <a:close/>
                </a:path>
              </a:pathLst>
            </a:custGeom>
            <a:blipFill>
              <a:blip r:embed="rId9"/>
              <a:stretch>
                <a:fillRect t="-6365" b="-6365"/>
              </a:stretch>
            </a:blipFill>
          </p:spPr>
        </p:sp>
      </p:grpSp>
      <p:grpSp>
        <p:nvGrpSpPr>
          <p:cNvPr id="23" name="Group 23"/>
          <p:cNvGrpSpPr/>
          <p:nvPr/>
        </p:nvGrpSpPr>
        <p:grpSpPr>
          <a:xfrm>
            <a:off x="550904" y="1955808"/>
            <a:ext cx="3942246" cy="792557"/>
            <a:chOff x="0" y="0"/>
            <a:chExt cx="5149007" cy="1035167"/>
          </a:xfrm>
        </p:grpSpPr>
        <p:sp>
          <p:nvSpPr>
            <p:cNvPr id="24" name="Freeform 24"/>
            <p:cNvSpPr/>
            <p:nvPr/>
          </p:nvSpPr>
          <p:spPr>
            <a:xfrm>
              <a:off x="0" y="0"/>
              <a:ext cx="5149007" cy="1035167"/>
            </a:xfrm>
            <a:custGeom>
              <a:avLst/>
              <a:gdLst/>
              <a:ahLst/>
              <a:cxnLst/>
              <a:rect l="l" t="t" r="r" b="b"/>
              <a:pathLst>
                <a:path w="5149007" h="1035167">
                  <a:moveTo>
                    <a:pt x="0" y="0"/>
                  </a:moveTo>
                  <a:lnTo>
                    <a:pt x="5149007" y="0"/>
                  </a:lnTo>
                  <a:lnTo>
                    <a:pt x="5149007" y="1035167"/>
                  </a:lnTo>
                  <a:lnTo>
                    <a:pt x="0" y="1035167"/>
                  </a:lnTo>
                  <a:close/>
                </a:path>
              </a:pathLst>
            </a:custGeom>
            <a:solidFill>
              <a:srgbClr val="000000">
                <a:alpha val="0"/>
              </a:srgbClr>
            </a:solidFill>
          </p:spPr>
        </p:sp>
        <p:sp>
          <p:nvSpPr>
            <p:cNvPr id="25" name="TextBox 25"/>
            <p:cNvSpPr txBox="1"/>
            <p:nvPr/>
          </p:nvSpPr>
          <p:spPr>
            <a:xfrm>
              <a:off x="0" y="9525"/>
              <a:ext cx="5149007" cy="1025642"/>
            </a:xfrm>
            <a:prstGeom prst="rect">
              <a:avLst/>
            </a:prstGeom>
          </p:spPr>
          <p:txBody>
            <a:bodyPr lIns="0" tIns="0" rIns="0" bIns="0" rtlCol="0" anchor="t"/>
            <a:lstStyle/>
            <a:p>
              <a:pPr algn="l">
                <a:lnSpc>
                  <a:spcPts val="4799"/>
                </a:lnSpc>
              </a:pPr>
              <a:r>
                <a:rPr lang="en-US" sz="3999" b="1">
                  <a:solidFill>
                    <a:srgbClr val="BB54E1"/>
                  </a:solidFill>
                  <a:latin typeface="Montserrat Bold"/>
                  <a:ea typeface="Montserrat Bold"/>
                  <a:cs typeface="Montserrat Bold"/>
                  <a:sym typeface="Montserrat Bold"/>
                </a:rPr>
                <a:t>Admin Module</a:t>
              </a:r>
            </a:p>
          </p:txBody>
        </p:sp>
      </p:grpSp>
      <p:grpSp>
        <p:nvGrpSpPr>
          <p:cNvPr id="26" name="Group 26"/>
          <p:cNvGrpSpPr/>
          <p:nvPr/>
        </p:nvGrpSpPr>
        <p:grpSpPr>
          <a:xfrm>
            <a:off x="550904" y="4295278"/>
            <a:ext cx="4236163" cy="792557"/>
            <a:chOff x="0" y="0"/>
            <a:chExt cx="5532896" cy="1035167"/>
          </a:xfrm>
        </p:grpSpPr>
        <p:sp>
          <p:nvSpPr>
            <p:cNvPr id="27" name="Freeform 27"/>
            <p:cNvSpPr/>
            <p:nvPr/>
          </p:nvSpPr>
          <p:spPr>
            <a:xfrm>
              <a:off x="0" y="0"/>
              <a:ext cx="5532896" cy="1035167"/>
            </a:xfrm>
            <a:custGeom>
              <a:avLst/>
              <a:gdLst/>
              <a:ahLst/>
              <a:cxnLst/>
              <a:rect l="l" t="t" r="r" b="b"/>
              <a:pathLst>
                <a:path w="5532896" h="1035167">
                  <a:moveTo>
                    <a:pt x="0" y="0"/>
                  </a:moveTo>
                  <a:lnTo>
                    <a:pt x="5532896" y="0"/>
                  </a:lnTo>
                  <a:lnTo>
                    <a:pt x="5532896" y="1035167"/>
                  </a:lnTo>
                  <a:lnTo>
                    <a:pt x="0" y="1035167"/>
                  </a:lnTo>
                  <a:close/>
                </a:path>
              </a:pathLst>
            </a:custGeom>
            <a:solidFill>
              <a:srgbClr val="000000">
                <a:alpha val="0"/>
              </a:srgbClr>
            </a:solidFill>
          </p:spPr>
        </p:sp>
        <p:sp>
          <p:nvSpPr>
            <p:cNvPr id="28" name="TextBox 28"/>
            <p:cNvSpPr txBox="1"/>
            <p:nvPr/>
          </p:nvSpPr>
          <p:spPr>
            <a:xfrm>
              <a:off x="0" y="9525"/>
              <a:ext cx="5532896" cy="1025642"/>
            </a:xfrm>
            <a:prstGeom prst="rect">
              <a:avLst/>
            </a:prstGeom>
          </p:spPr>
          <p:txBody>
            <a:bodyPr lIns="0" tIns="0" rIns="0" bIns="0" rtlCol="0" anchor="t"/>
            <a:lstStyle/>
            <a:p>
              <a:pPr algn="l">
                <a:lnSpc>
                  <a:spcPts val="4799"/>
                </a:lnSpc>
              </a:pPr>
              <a:r>
                <a:rPr lang="en-US" sz="3999" b="1">
                  <a:solidFill>
                    <a:srgbClr val="BB54E1"/>
                  </a:solidFill>
                  <a:latin typeface="Montserrat Bold"/>
                  <a:ea typeface="Montserrat Bold"/>
                  <a:cs typeface="Montserrat Bold"/>
                  <a:sym typeface="Montserrat Bold"/>
                </a:rPr>
                <a:t>Trainer Module</a:t>
              </a:r>
            </a:p>
          </p:txBody>
        </p:sp>
      </p:grpSp>
      <p:grpSp>
        <p:nvGrpSpPr>
          <p:cNvPr id="29" name="Group 29"/>
          <p:cNvGrpSpPr/>
          <p:nvPr/>
        </p:nvGrpSpPr>
        <p:grpSpPr>
          <a:xfrm>
            <a:off x="550904" y="6075239"/>
            <a:ext cx="4744761" cy="792557"/>
            <a:chOff x="0" y="0"/>
            <a:chExt cx="6197180" cy="1035167"/>
          </a:xfrm>
        </p:grpSpPr>
        <p:sp>
          <p:nvSpPr>
            <p:cNvPr id="30" name="Freeform 30"/>
            <p:cNvSpPr/>
            <p:nvPr/>
          </p:nvSpPr>
          <p:spPr>
            <a:xfrm>
              <a:off x="0" y="0"/>
              <a:ext cx="6197180" cy="1035167"/>
            </a:xfrm>
            <a:custGeom>
              <a:avLst/>
              <a:gdLst/>
              <a:ahLst/>
              <a:cxnLst/>
              <a:rect l="l" t="t" r="r" b="b"/>
              <a:pathLst>
                <a:path w="6197180" h="1035167">
                  <a:moveTo>
                    <a:pt x="0" y="0"/>
                  </a:moveTo>
                  <a:lnTo>
                    <a:pt x="6197180" y="0"/>
                  </a:lnTo>
                  <a:lnTo>
                    <a:pt x="6197180" y="1035167"/>
                  </a:lnTo>
                  <a:lnTo>
                    <a:pt x="0" y="1035167"/>
                  </a:lnTo>
                  <a:close/>
                </a:path>
              </a:pathLst>
            </a:custGeom>
            <a:solidFill>
              <a:srgbClr val="000000">
                <a:alpha val="0"/>
              </a:srgbClr>
            </a:solidFill>
          </p:spPr>
        </p:sp>
        <p:sp>
          <p:nvSpPr>
            <p:cNvPr id="31" name="TextBox 31"/>
            <p:cNvSpPr txBox="1"/>
            <p:nvPr/>
          </p:nvSpPr>
          <p:spPr>
            <a:xfrm>
              <a:off x="0" y="9525"/>
              <a:ext cx="6197180" cy="1025642"/>
            </a:xfrm>
            <a:prstGeom prst="rect">
              <a:avLst/>
            </a:prstGeom>
          </p:spPr>
          <p:txBody>
            <a:bodyPr lIns="0" tIns="0" rIns="0" bIns="0" rtlCol="0" anchor="t"/>
            <a:lstStyle/>
            <a:p>
              <a:pPr algn="l">
                <a:lnSpc>
                  <a:spcPts val="4799"/>
                </a:lnSpc>
              </a:pPr>
              <a:r>
                <a:rPr lang="en-US" sz="3999" b="1">
                  <a:solidFill>
                    <a:srgbClr val="BB54E1"/>
                  </a:solidFill>
                  <a:latin typeface="Montserrat Bold"/>
                  <a:ea typeface="Montserrat Bold"/>
                  <a:cs typeface="Montserrat Bold"/>
                  <a:sym typeface="Montserrat Bold"/>
                </a:rPr>
                <a:t>Memeber Module</a:t>
              </a:r>
            </a:p>
          </p:txBody>
        </p:sp>
      </p:grpSp>
      <p:grpSp>
        <p:nvGrpSpPr>
          <p:cNvPr id="32" name="Group 32"/>
          <p:cNvGrpSpPr/>
          <p:nvPr/>
        </p:nvGrpSpPr>
        <p:grpSpPr>
          <a:xfrm>
            <a:off x="550904" y="7858396"/>
            <a:ext cx="3942246" cy="792557"/>
            <a:chOff x="0" y="0"/>
            <a:chExt cx="5149007" cy="1035167"/>
          </a:xfrm>
        </p:grpSpPr>
        <p:sp>
          <p:nvSpPr>
            <p:cNvPr id="33" name="Freeform 33"/>
            <p:cNvSpPr/>
            <p:nvPr/>
          </p:nvSpPr>
          <p:spPr>
            <a:xfrm>
              <a:off x="0" y="0"/>
              <a:ext cx="5149007" cy="1035167"/>
            </a:xfrm>
            <a:custGeom>
              <a:avLst/>
              <a:gdLst/>
              <a:ahLst/>
              <a:cxnLst/>
              <a:rect l="l" t="t" r="r" b="b"/>
              <a:pathLst>
                <a:path w="5149007" h="1035167">
                  <a:moveTo>
                    <a:pt x="0" y="0"/>
                  </a:moveTo>
                  <a:lnTo>
                    <a:pt x="5149007" y="0"/>
                  </a:lnTo>
                  <a:lnTo>
                    <a:pt x="5149007" y="1035167"/>
                  </a:lnTo>
                  <a:lnTo>
                    <a:pt x="0" y="1035167"/>
                  </a:lnTo>
                  <a:close/>
                </a:path>
              </a:pathLst>
            </a:custGeom>
            <a:solidFill>
              <a:srgbClr val="000000">
                <a:alpha val="0"/>
              </a:srgbClr>
            </a:solidFill>
          </p:spPr>
        </p:sp>
        <p:sp>
          <p:nvSpPr>
            <p:cNvPr id="34" name="TextBox 34"/>
            <p:cNvSpPr txBox="1"/>
            <p:nvPr/>
          </p:nvSpPr>
          <p:spPr>
            <a:xfrm>
              <a:off x="0" y="9525"/>
              <a:ext cx="5149007" cy="1025642"/>
            </a:xfrm>
            <a:prstGeom prst="rect">
              <a:avLst/>
            </a:prstGeom>
          </p:spPr>
          <p:txBody>
            <a:bodyPr lIns="0" tIns="0" rIns="0" bIns="0" rtlCol="0" anchor="t"/>
            <a:lstStyle/>
            <a:p>
              <a:pPr algn="l">
                <a:lnSpc>
                  <a:spcPts val="4799"/>
                </a:lnSpc>
              </a:pPr>
              <a:r>
                <a:rPr lang="en-US" sz="3999" b="1">
                  <a:solidFill>
                    <a:srgbClr val="BB54E1"/>
                  </a:solidFill>
                  <a:latin typeface="Montserrat Bold"/>
                  <a:ea typeface="Montserrat Bold"/>
                  <a:cs typeface="Montserrat Bold"/>
                  <a:sym typeface="Montserrat Bold"/>
                </a:rPr>
                <a:t>Guest Module</a:t>
              </a:r>
            </a:p>
          </p:txBody>
        </p:sp>
      </p:grpSp>
      <p:grpSp>
        <p:nvGrpSpPr>
          <p:cNvPr id="35" name="Group 35"/>
          <p:cNvGrpSpPr/>
          <p:nvPr/>
        </p:nvGrpSpPr>
        <p:grpSpPr>
          <a:xfrm>
            <a:off x="550904" y="5143500"/>
            <a:ext cx="13035733" cy="1633053"/>
            <a:chOff x="0" y="0"/>
            <a:chExt cx="85050211" cy="10654678"/>
          </a:xfrm>
        </p:grpSpPr>
        <p:sp>
          <p:nvSpPr>
            <p:cNvPr id="36" name="Freeform 36"/>
            <p:cNvSpPr/>
            <p:nvPr/>
          </p:nvSpPr>
          <p:spPr>
            <a:xfrm>
              <a:off x="0" y="0"/>
              <a:ext cx="85050213" cy="10654678"/>
            </a:xfrm>
            <a:custGeom>
              <a:avLst/>
              <a:gdLst/>
              <a:ahLst/>
              <a:cxnLst/>
              <a:rect l="l" t="t" r="r" b="b"/>
              <a:pathLst>
                <a:path w="85050213" h="10654678">
                  <a:moveTo>
                    <a:pt x="0" y="0"/>
                  </a:moveTo>
                  <a:lnTo>
                    <a:pt x="85050213" y="0"/>
                  </a:lnTo>
                  <a:lnTo>
                    <a:pt x="85050213" y="10654678"/>
                  </a:lnTo>
                  <a:lnTo>
                    <a:pt x="0" y="10654678"/>
                  </a:lnTo>
                  <a:close/>
                </a:path>
              </a:pathLst>
            </a:custGeom>
            <a:solidFill>
              <a:srgbClr val="000000">
                <a:alpha val="0"/>
              </a:srgbClr>
            </a:solidFill>
          </p:spPr>
        </p:sp>
        <p:sp>
          <p:nvSpPr>
            <p:cNvPr id="37" name="TextBox 37"/>
            <p:cNvSpPr txBox="1"/>
            <p:nvPr/>
          </p:nvSpPr>
          <p:spPr>
            <a:xfrm>
              <a:off x="0" y="-133350"/>
              <a:ext cx="85050211" cy="10788028"/>
            </a:xfrm>
            <a:prstGeom prst="rect">
              <a:avLst/>
            </a:prstGeom>
          </p:spPr>
          <p:txBody>
            <a:bodyPr lIns="0" tIns="0" rIns="0" bIns="0" rtlCol="0" anchor="t"/>
            <a:lstStyle/>
            <a:p>
              <a:pPr algn="l">
                <a:lnSpc>
                  <a:spcPts val="4320"/>
                </a:lnSpc>
              </a:pPr>
              <a:r>
                <a:rPr lang="en-US" sz="2400">
                  <a:solidFill>
                    <a:srgbClr val="FFFFFF"/>
                  </a:solidFill>
                  <a:latin typeface="Montserrat"/>
                  <a:ea typeface="Montserrat"/>
                  <a:cs typeface="Montserrat"/>
                  <a:sym typeface="Montserrat"/>
                </a:rPr>
                <a:t>The Trainer Module is designed for gym trainers, allowing them to manage members' fitness activities and track their progress.</a:t>
              </a:r>
            </a:p>
            <a:p>
              <a:pPr algn="l">
                <a:lnSpc>
                  <a:spcPts val="4320"/>
                </a:lnSpc>
              </a:pPr>
              <a:endParaRPr lang="en-US" sz="2400">
                <a:solidFill>
                  <a:srgbClr val="FFFFFF"/>
                </a:solidFill>
                <a:latin typeface="Montserrat"/>
                <a:ea typeface="Montserrat"/>
                <a:cs typeface="Montserrat"/>
                <a:sym typeface="Montserrat"/>
              </a:endParaRPr>
            </a:p>
          </p:txBody>
        </p:sp>
      </p:grpSp>
      <p:grpSp>
        <p:nvGrpSpPr>
          <p:cNvPr id="38" name="Group 38"/>
          <p:cNvGrpSpPr/>
          <p:nvPr/>
        </p:nvGrpSpPr>
        <p:grpSpPr>
          <a:xfrm>
            <a:off x="550904" y="6833703"/>
            <a:ext cx="13035733" cy="1561563"/>
            <a:chOff x="0" y="0"/>
            <a:chExt cx="85050211" cy="10188247"/>
          </a:xfrm>
        </p:grpSpPr>
        <p:sp>
          <p:nvSpPr>
            <p:cNvPr id="39" name="Freeform 39"/>
            <p:cNvSpPr/>
            <p:nvPr/>
          </p:nvSpPr>
          <p:spPr>
            <a:xfrm>
              <a:off x="0" y="0"/>
              <a:ext cx="85050213" cy="10188246"/>
            </a:xfrm>
            <a:custGeom>
              <a:avLst/>
              <a:gdLst/>
              <a:ahLst/>
              <a:cxnLst/>
              <a:rect l="l" t="t" r="r" b="b"/>
              <a:pathLst>
                <a:path w="85050213" h="10188246">
                  <a:moveTo>
                    <a:pt x="0" y="0"/>
                  </a:moveTo>
                  <a:lnTo>
                    <a:pt x="85050213" y="0"/>
                  </a:lnTo>
                  <a:lnTo>
                    <a:pt x="85050213" y="10188246"/>
                  </a:lnTo>
                  <a:lnTo>
                    <a:pt x="0" y="10188246"/>
                  </a:lnTo>
                  <a:close/>
                </a:path>
              </a:pathLst>
            </a:custGeom>
            <a:solidFill>
              <a:srgbClr val="000000">
                <a:alpha val="0"/>
              </a:srgbClr>
            </a:solidFill>
          </p:spPr>
        </p:sp>
        <p:sp>
          <p:nvSpPr>
            <p:cNvPr id="40" name="TextBox 40"/>
            <p:cNvSpPr txBox="1"/>
            <p:nvPr/>
          </p:nvSpPr>
          <p:spPr>
            <a:xfrm>
              <a:off x="0" y="-133350"/>
              <a:ext cx="85050211" cy="10321597"/>
            </a:xfrm>
            <a:prstGeom prst="rect">
              <a:avLst/>
            </a:prstGeom>
          </p:spPr>
          <p:txBody>
            <a:bodyPr lIns="0" tIns="0" rIns="0" bIns="0" rtlCol="0" anchor="t"/>
            <a:lstStyle/>
            <a:p>
              <a:pPr algn="l">
                <a:lnSpc>
                  <a:spcPts val="4320"/>
                </a:lnSpc>
              </a:pPr>
              <a:r>
                <a:rPr lang="en-US" sz="2400">
                  <a:solidFill>
                    <a:srgbClr val="FFFFFF"/>
                  </a:solidFill>
                  <a:latin typeface="Montserrat"/>
                  <a:ea typeface="Montserrat"/>
                  <a:cs typeface="Montserrat"/>
                  <a:sym typeface="Montserrat"/>
                </a:rPr>
                <a:t>The Member Module focuses on providing gym members with a personalized experience and tools to track their fitness journey.</a:t>
              </a:r>
            </a:p>
            <a:p>
              <a:pPr algn="l">
                <a:lnSpc>
                  <a:spcPts val="4320"/>
                </a:lnSpc>
              </a:pPr>
              <a:endParaRPr lang="en-US" sz="2400">
                <a:solidFill>
                  <a:srgbClr val="FFFFFF"/>
                </a:solidFill>
                <a:latin typeface="Montserrat"/>
                <a:ea typeface="Montserrat"/>
                <a:cs typeface="Montserrat"/>
                <a:sym typeface="Montserrat"/>
              </a:endParaRPr>
            </a:p>
          </p:txBody>
        </p:sp>
      </p:grpSp>
      <p:grpSp>
        <p:nvGrpSpPr>
          <p:cNvPr id="41" name="Group 41"/>
          <p:cNvGrpSpPr/>
          <p:nvPr/>
        </p:nvGrpSpPr>
        <p:grpSpPr>
          <a:xfrm>
            <a:off x="550904" y="8547667"/>
            <a:ext cx="14291827" cy="1561563"/>
            <a:chOff x="0" y="0"/>
            <a:chExt cx="93245459" cy="10188247"/>
          </a:xfrm>
        </p:grpSpPr>
        <p:sp>
          <p:nvSpPr>
            <p:cNvPr id="42" name="Freeform 42"/>
            <p:cNvSpPr/>
            <p:nvPr/>
          </p:nvSpPr>
          <p:spPr>
            <a:xfrm>
              <a:off x="0" y="0"/>
              <a:ext cx="93245459" cy="10188246"/>
            </a:xfrm>
            <a:custGeom>
              <a:avLst/>
              <a:gdLst/>
              <a:ahLst/>
              <a:cxnLst/>
              <a:rect l="l" t="t" r="r" b="b"/>
              <a:pathLst>
                <a:path w="93245459" h="10188246">
                  <a:moveTo>
                    <a:pt x="0" y="0"/>
                  </a:moveTo>
                  <a:lnTo>
                    <a:pt x="93245459" y="0"/>
                  </a:lnTo>
                  <a:lnTo>
                    <a:pt x="93245459" y="10188246"/>
                  </a:lnTo>
                  <a:lnTo>
                    <a:pt x="0" y="10188246"/>
                  </a:lnTo>
                  <a:close/>
                </a:path>
              </a:pathLst>
            </a:custGeom>
            <a:solidFill>
              <a:srgbClr val="000000">
                <a:alpha val="0"/>
              </a:srgbClr>
            </a:solidFill>
          </p:spPr>
        </p:sp>
        <p:sp>
          <p:nvSpPr>
            <p:cNvPr id="43" name="TextBox 43"/>
            <p:cNvSpPr txBox="1"/>
            <p:nvPr/>
          </p:nvSpPr>
          <p:spPr>
            <a:xfrm>
              <a:off x="0" y="-133350"/>
              <a:ext cx="93245459" cy="10321597"/>
            </a:xfrm>
            <a:prstGeom prst="rect">
              <a:avLst/>
            </a:prstGeom>
          </p:spPr>
          <p:txBody>
            <a:bodyPr lIns="0" tIns="0" rIns="0" bIns="0" rtlCol="0" anchor="t"/>
            <a:lstStyle/>
            <a:p>
              <a:pPr algn="l">
                <a:lnSpc>
                  <a:spcPts val="4320"/>
                </a:lnSpc>
              </a:pPr>
              <a:r>
                <a:rPr lang="en-US" sz="2400">
                  <a:solidFill>
                    <a:srgbClr val="FFFFFF"/>
                  </a:solidFill>
                  <a:latin typeface="Montserrat"/>
                  <a:ea typeface="Montserrat"/>
                  <a:cs typeface="Montserrat"/>
                  <a:sym typeface="Montserrat"/>
                </a:rPr>
                <a:t>The Guest Module is for individuals who are not yet members but are exploring the gym's offerings. It allows potential members to interact with the platform to a limited extent.</a:t>
              </a:r>
            </a:p>
            <a:p>
              <a:pPr algn="l">
                <a:lnSpc>
                  <a:spcPts val="4320"/>
                </a:lnSpc>
              </a:pPr>
              <a:endParaRPr lang="en-US" sz="2400">
                <a:solidFill>
                  <a:srgbClr val="FFFFFF"/>
                </a:solidFill>
                <a:latin typeface="Montserrat"/>
                <a:ea typeface="Montserrat"/>
                <a:cs typeface="Montserrat"/>
                <a:sym typeface="Montserra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Freeform 2"/>
          <p:cNvSpPr/>
          <p:nvPr/>
        </p:nvSpPr>
        <p:spPr>
          <a:xfrm>
            <a:off x="8811047" y="1490979"/>
            <a:ext cx="6825688" cy="4653934"/>
          </a:xfrm>
          <a:custGeom>
            <a:avLst/>
            <a:gdLst/>
            <a:ahLst/>
            <a:cxnLst/>
            <a:rect l="l" t="t" r="r" b="b"/>
            <a:pathLst>
              <a:path w="6825688" h="4653934">
                <a:moveTo>
                  <a:pt x="0" y="0"/>
                </a:moveTo>
                <a:lnTo>
                  <a:pt x="6825688" y="0"/>
                </a:lnTo>
                <a:lnTo>
                  <a:pt x="6825688" y="4653934"/>
                </a:lnTo>
                <a:lnTo>
                  <a:pt x="0" y="465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157637" y="1490979"/>
            <a:ext cx="6825688" cy="4653934"/>
          </a:xfrm>
          <a:custGeom>
            <a:avLst/>
            <a:gdLst/>
            <a:ahLst/>
            <a:cxnLst/>
            <a:rect l="l" t="t" r="r" b="b"/>
            <a:pathLst>
              <a:path w="6825688" h="4653934">
                <a:moveTo>
                  <a:pt x="0" y="0"/>
                </a:moveTo>
                <a:lnTo>
                  <a:pt x="6825688" y="0"/>
                </a:lnTo>
                <a:lnTo>
                  <a:pt x="6825688" y="4653934"/>
                </a:lnTo>
                <a:lnTo>
                  <a:pt x="0" y="465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8621952" y="3156471"/>
            <a:ext cx="6214773" cy="4232810"/>
            <a:chOff x="0" y="0"/>
            <a:chExt cx="8286364" cy="5643746"/>
          </a:xfrm>
        </p:grpSpPr>
        <p:sp>
          <p:nvSpPr>
            <p:cNvPr id="5" name="Freeform 5"/>
            <p:cNvSpPr/>
            <p:nvPr/>
          </p:nvSpPr>
          <p:spPr>
            <a:xfrm>
              <a:off x="0" y="0"/>
              <a:ext cx="8286369" cy="5643753"/>
            </a:xfrm>
            <a:custGeom>
              <a:avLst/>
              <a:gdLst/>
              <a:ahLst/>
              <a:cxnLst/>
              <a:rect l="l" t="t" r="r" b="b"/>
              <a:pathLst>
                <a:path w="8286369" h="5643753">
                  <a:moveTo>
                    <a:pt x="5027930" y="5643753"/>
                  </a:moveTo>
                  <a:lnTo>
                    <a:pt x="0" y="5643753"/>
                  </a:lnTo>
                  <a:lnTo>
                    <a:pt x="3258439" y="0"/>
                  </a:lnTo>
                  <a:lnTo>
                    <a:pt x="8286369" y="0"/>
                  </a:lnTo>
                  <a:lnTo>
                    <a:pt x="5027930" y="5643753"/>
                  </a:lnTo>
                  <a:close/>
                </a:path>
              </a:pathLst>
            </a:custGeom>
            <a:solidFill>
              <a:srgbClr val="BB54E1"/>
            </a:solidFill>
          </p:spPr>
        </p:sp>
      </p:grpSp>
      <p:grpSp>
        <p:nvGrpSpPr>
          <p:cNvPr id="6" name="Group 6"/>
          <p:cNvGrpSpPr/>
          <p:nvPr/>
        </p:nvGrpSpPr>
        <p:grpSpPr>
          <a:xfrm>
            <a:off x="8621952" y="3156471"/>
            <a:ext cx="6214773" cy="4232810"/>
            <a:chOff x="0" y="0"/>
            <a:chExt cx="8286364" cy="5643746"/>
          </a:xfrm>
        </p:grpSpPr>
        <p:sp>
          <p:nvSpPr>
            <p:cNvPr id="7" name="Freeform 7"/>
            <p:cNvSpPr/>
            <p:nvPr/>
          </p:nvSpPr>
          <p:spPr>
            <a:xfrm>
              <a:off x="0" y="0"/>
              <a:ext cx="8286369" cy="5643753"/>
            </a:xfrm>
            <a:custGeom>
              <a:avLst/>
              <a:gdLst/>
              <a:ahLst/>
              <a:cxnLst/>
              <a:rect l="l" t="t" r="r" b="b"/>
              <a:pathLst>
                <a:path w="8286369" h="5643753">
                  <a:moveTo>
                    <a:pt x="5027930" y="5643753"/>
                  </a:moveTo>
                  <a:lnTo>
                    <a:pt x="0" y="5643753"/>
                  </a:lnTo>
                  <a:lnTo>
                    <a:pt x="3258439" y="0"/>
                  </a:lnTo>
                  <a:lnTo>
                    <a:pt x="8286369" y="0"/>
                  </a:lnTo>
                  <a:lnTo>
                    <a:pt x="5027930" y="5643753"/>
                  </a:lnTo>
                  <a:close/>
                </a:path>
              </a:pathLst>
            </a:custGeom>
            <a:blipFill>
              <a:blip r:embed="rId4"/>
              <a:stretch>
                <a:fillRect l="-1081" r="-1081"/>
              </a:stretch>
            </a:blipFill>
          </p:spPr>
        </p:sp>
      </p:grpSp>
      <p:grpSp>
        <p:nvGrpSpPr>
          <p:cNvPr id="8" name="Group 8"/>
          <p:cNvGrpSpPr/>
          <p:nvPr/>
        </p:nvGrpSpPr>
        <p:grpSpPr>
          <a:xfrm>
            <a:off x="12544907" y="3156471"/>
            <a:ext cx="6214773" cy="4232810"/>
            <a:chOff x="0" y="0"/>
            <a:chExt cx="8286364" cy="5643746"/>
          </a:xfrm>
        </p:grpSpPr>
        <p:sp>
          <p:nvSpPr>
            <p:cNvPr id="9" name="Freeform 9"/>
            <p:cNvSpPr/>
            <p:nvPr/>
          </p:nvSpPr>
          <p:spPr>
            <a:xfrm>
              <a:off x="0" y="0"/>
              <a:ext cx="8286369" cy="5643753"/>
            </a:xfrm>
            <a:custGeom>
              <a:avLst/>
              <a:gdLst/>
              <a:ahLst/>
              <a:cxnLst/>
              <a:rect l="l" t="t" r="r" b="b"/>
              <a:pathLst>
                <a:path w="8286369" h="5643753">
                  <a:moveTo>
                    <a:pt x="5027930" y="5643753"/>
                  </a:moveTo>
                  <a:lnTo>
                    <a:pt x="0" y="5643753"/>
                  </a:lnTo>
                  <a:lnTo>
                    <a:pt x="3258439" y="0"/>
                  </a:lnTo>
                  <a:lnTo>
                    <a:pt x="8286369" y="0"/>
                  </a:lnTo>
                  <a:lnTo>
                    <a:pt x="5027930" y="5643753"/>
                  </a:lnTo>
                  <a:close/>
                </a:path>
              </a:pathLst>
            </a:custGeom>
            <a:solidFill>
              <a:srgbClr val="BB54E1"/>
            </a:solidFill>
          </p:spPr>
        </p:sp>
      </p:grpSp>
      <p:grpSp>
        <p:nvGrpSpPr>
          <p:cNvPr id="10" name="Group 10"/>
          <p:cNvGrpSpPr/>
          <p:nvPr/>
        </p:nvGrpSpPr>
        <p:grpSpPr>
          <a:xfrm>
            <a:off x="12544907" y="3156471"/>
            <a:ext cx="6214773" cy="4232810"/>
            <a:chOff x="0" y="0"/>
            <a:chExt cx="8286364" cy="5643746"/>
          </a:xfrm>
        </p:grpSpPr>
        <p:sp>
          <p:nvSpPr>
            <p:cNvPr id="11" name="Freeform 11"/>
            <p:cNvSpPr/>
            <p:nvPr/>
          </p:nvSpPr>
          <p:spPr>
            <a:xfrm>
              <a:off x="0" y="0"/>
              <a:ext cx="8286369" cy="5643753"/>
            </a:xfrm>
            <a:custGeom>
              <a:avLst/>
              <a:gdLst/>
              <a:ahLst/>
              <a:cxnLst/>
              <a:rect l="l" t="t" r="r" b="b"/>
              <a:pathLst>
                <a:path w="8286369" h="5643753">
                  <a:moveTo>
                    <a:pt x="5027930" y="5643753"/>
                  </a:moveTo>
                  <a:lnTo>
                    <a:pt x="0" y="5643753"/>
                  </a:lnTo>
                  <a:lnTo>
                    <a:pt x="3258439" y="0"/>
                  </a:lnTo>
                  <a:lnTo>
                    <a:pt x="8286369" y="0"/>
                  </a:lnTo>
                  <a:lnTo>
                    <a:pt x="5027930" y="5643753"/>
                  </a:lnTo>
                  <a:close/>
                </a:path>
              </a:pathLst>
            </a:custGeom>
            <a:blipFill>
              <a:blip r:embed="rId5"/>
              <a:stretch>
                <a:fillRect t="-60186" b="-60186"/>
              </a:stretch>
            </a:blipFill>
          </p:spPr>
        </p:sp>
      </p:grpSp>
      <p:sp>
        <p:nvSpPr>
          <p:cNvPr id="12" name="Freeform 12"/>
          <p:cNvSpPr/>
          <p:nvPr/>
        </p:nvSpPr>
        <p:spPr>
          <a:xfrm>
            <a:off x="13365343" y="2157292"/>
            <a:ext cx="594105" cy="691824"/>
          </a:xfrm>
          <a:custGeom>
            <a:avLst/>
            <a:gdLst/>
            <a:ahLst/>
            <a:cxnLst/>
            <a:rect l="l" t="t" r="r" b="b"/>
            <a:pathLst>
              <a:path w="594105" h="691824">
                <a:moveTo>
                  <a:pt x="0" y="0"/>
                </a:moveTo>
                <a:lnTo>
                  <a:pt x="594105" y="0"/>
                </a:lnTo>
                <a:lnTo>
                  <a:pt x="594105" y="691824"/>
                </a:lnTo>
                <a:lnTo>
                  <a:pt x="0" y="691824"/>
                </a:lnTo>
                <a:lnTo>
                  <a:pt x="0" y="0"/>
                </a:lnTo>
                <a:close/>
              </a:path>
            </a:pathLst>
          </a:custGeom>
          <a:blipFill>
            <a:blip r:embed="rId6">
              <a:extLst>
                <a:ext uri="{96DAC541-7B7A-43D3-8B79-37D633B846F1}">
                  <asvg:svgBlip xmlns:asvg="http://schemas.microsoft.com/office/drawing/2016/SVG/main" r:embed="rId7"/>
                </a:ext>
              </a:extLst>
            </a:blip>
            <a:stretch>
              <a:fillRect l="-248" r="-248"/>
            </a:stretch>
          </a:blipFill>
        </p:spPr>
      </p:sp>
      <p:sp>
        <p:nvSpPr>
          <p:cNvPr id="13" name="Freeform 13"/>
          <p:cNvSpPr/>
          <p:nvPr/>
        </p:nvSpPr>
        <p:spPr>
          <a:xfrm>
            <a:off x="4338847" y="8989481"/>
            <a:ext cx="594105" cy="691824"/>
          </a:xfrm>
          <a:custGeom>
            <a:avLst/>
            <a:gdLst/>
            <a:ahLst/>
            <a:cxnLst/>
            <a:rect l="l" t="t" r="r" b="b"/>
            <a:pathLst>
              <a:path w="594105" h="691824">
                <a:moveTo>
                  <a:pt x="0" y="0"/>
                </a:moveTo>
                <a:lnTo>
                  <a:pt x="594105" y="0"/>
                </a:lnTo>
                <a:lnTo>
                  <a:pt x="594105" y="691824"/>
                </a:lnTo>
                <a:lnTo>
                  <a:pt x="0" y="691824"/>
                </a:lnTo>
                <a:lnTo>
                  <a:pt x="0" y="0"/>
                </a:lnTo>
                <a:close/>
              </a:path>
            </a:pathLst>
          </a:custGeom>
          <a:blipFill>
            <a:blip r:embed="rId6">
              <a:extLst>
                <a:ext uri="{96DAC541-7B7A-43D3-8B79-37D633B846F1}">
                  <asvg:svgBlip xmlns:asvg="http://schemas.microsoft.com/office/drawing/2016/SVG/main" r:embed="rId7"/>
                </a:ext>
              </a:extLst>
            </a:blip>
            <a:stretch>
              <a:fillRect l="-248" r="-248"/>
            </a:stretch>
          </a:blipFill>
        </p:spPr>
      </p:sp>
      <p:grpSp>
        <p:nvGrpSpPr>
          <p:cNvPr id="14" name="Group 14"/>
          <p:cNvGrpSpPr/>
          <p:nvPr/>
        </p:nvGrpSpPr>
        <p:grpSpPr>
          <a:xfrm>
            <a:off x="412493" y="3392564"/>
            <a:ext cx="9307140" cy="3204618"/>
            <a:chOff x="0" y="0"/>
            <a:chExt cx="82813954" cy="28514355"/>
          </a:xfrm>
        </p:grpSpPr>
        <p:sp>
          <p:nvSpPr>
            <p:cNvPr id="15" name="Freeform 15"/>
            <p:cNvSpPr/>
            <p:nvPr/>
          </p:nvSpPr>
          <p:spPr>
            <a:xfrm>
              <a:off x="0" y="0"/>
              <a:ext cx="82813953" cy="28514353"/>
            </a:xfrm>
            <a:custGeom>
              <a:avLst/>
              <a:gdLst/>
              <a:ahLst/>
              <a:cxnLst/>
              <a:rect l="l" t="t" r="r" b="b"/>
              <a:pathLst>
                <a:path w="82813953" h="28514353">
                  <a:moveTo>
                    <a:pt x="0" y="0"/>
                  </a:moveTo>
                  <a:lnTo>
                    <a:pt x="82813953" y="0"/>
                  </a:lnTo>
                  <a:lnTo>
                    <a:pt x="82813953" y="28514353"/>
                  </a:lnTo>
                  <a:lnTo>
                    <a:pt x="0" y="28514353"/>
                  </a:lnTo>
                  <a:close/>
                </a:path>
              </a:pathLst>
            </a:custGeom>
            <a:solidFill>
              <a:srgbClr val="000000">
                <a:alpha val="0"/>
              </a:srgbClr>
            </a:solidFill>
          </p:spPr>
        </p:sp>
        <p:sp>
          <p:nvSpPr>
            <p:cNvPr id="16" name="TextBox 16"/>
            <p:cNvSpPr txBox="1"/>
            <p:nvPr/>
          </p:nvSpPr>
          <p:spPr>
            <a:xfrm>
              <a:off x="0" y="-85725"/>
              <a:ext cx="82813954" cy="28600080"/>
            </a:xfrm>
            <a:prstGeom prst="rect">
              <a:avLst/>
            </a:prstGeom>
          </p:spPr>
          <p:txBody>
            <a:bodyPr lIns="0" tIns="0" rIns="0" bIns="0" rtlCol="0" anchor="t"/>
            <a:lstStyle/>
            <a:p>
              <a:pPr algn="l">
                <a:lnSpc>
                  <a:spcPts val="4185"/>
                </a:lnSpc>
              </a:pPr>
              <a:r>
                <a:rPr lang="en-US" sz="2700" b="1">
                  <a:solidFill>
                    <a:srgbClr val="FFFFFF"/>
                  </a:solidFill>
                  <a:latin typeface="Montserrat Bold"/>
                  <a:ea typeface="Montserrat Bold"/>
                  <a:cs typeface="Montserrat Bold"/>
                  <a:sym typeface="Montserrat Bold"/>
                </a:rPr>
                <a:t>Operating System:</a:t>
              </a:r>
              <a:r>
                <a:rPr lang="en-US" sz="2700">
                  <a:solidFill>
                    <a:srgbClr val="FFFFFF"/>
                  </a:solidFill>
                  <a:latin typeface="Montserrat"/>
                  <a:ea typeface="Montserrat"/>
                  <a:cs typeface="Montserrat"/>
                  <a:sym typeface="Montserrat"/>
                </a:rPr>
                <a:t> Windows/Linux/MacOS</a:t>
              </a:r>
            </a:p>
            <a:p>
              <a:pPr algn="l">
                <a:lnSpc>
                  <a:spcPts val="4185"/>
                </a:lnSpc>
              </a:pPr>
              <a:r>
                <a:rPr lang="en-US" sz="2700" b="1">
                  <a:solidFill>
                    <a:srgbClr val="FFFFFF"/>
                  </a:solidFill>
                  <a:latin typeface="Montserrat Bold"/>
                  <a:ea typeface="Montserrat Bold"/>
                  <a:cs typeface="Montserrat Bold"/>
                  <a:sym typeface="Montserrat Bold"/>
                </a:rPr>
                <a:t>Processor:</a:t>
              </a:r>
              <a:r>
                <a:rPr lang="en-US" sz="2700">
                  <a:solidFill>
                    <a:srgbClr val="FFFFFF"/>
                  </a:solidFill>
                  <a:latin typeface="Montserrat"/>
                  <a:ea typeface="Montserrat"/>
                  <a:cs typeface="Montserrat"/>
                  <a:sym typeface="Montserrat"/>
                </a:rPr>
                <a:t> Intel i3 or higher</a:t>
              </a:r>
            </a:p>
            <a:p>
              <a:pPr algn="l">
                <a:lnSpc>
                  <a:spcPts val="4185"/>
                </a:lnSpc>
              </a:pPr>
              <a:r>
                <a:rPr lang="en-US" sz="2700" b="1">
                  <a:solidFill>
                    <a:srgbClr val="FFFFFF"/>
                  </a:solidFill>
                  <a:latin typeface="Montserrat Bold"/>
                  <a:ea typeface="Montserrat Bold"/>
                  <a:cs typeface="Montserrat Bold"/>
                  <a:sym typeface="Montserrat Bold"/>
                </a:rPr>
                <a:t>RAM:</a:t>
              </a:r>
              <a:r>
                <a:rPr lang="en-US" sz="2700">
                  <a:solidFill>
                    <a:srgbClr val="FFFFFF"/>
                  </a:solidFill>
                  <a:latin typeface="Montserrat"/>
                  <a:ea typeface="Montserrat"/>
                  <a:cs typeface="Montserrat"/>
                  <a:sym typeface="Montserrat"/>
                </a:rPr>
                <a:t> 4GB or above</a:t>
              </a:r>
            </a:p>
            <a:p>
              <a:pPr algn="l">
                <a:lnSpc>
                  <a:spcPts val="4185"/>
                </a:lnSpc>
              </a:pPr>
              <a:r>
                <a:rPr lang="en-US" sz="2700" b="1">
                  <a:solidFill>
                    <a:srgbClr val="FFFFFF"/>
                  </a:solidFill>
                  <a:latin typeface="Montserrat Bold"/>
                  <a:ea typeface="Montserrat Bold"/>
                  <a:cs typeface="Montserrat Bold"/>
                  <a:sym typeface="Montserrat Bold"/>
                </a:rPr>
                <a:t>Storage:</a:t>
              </a:r>
              <a:r>
                <a:rPr lang="en-US" sz="2700">
                  <a:solidFill>
                    <a:srgbClr val="FFFFFF"/>
                  </a:solidFill>
                  <a:latin typeface="Montserrat"/>
                  <a:ea typeface="Montserrat"/>
                  <a:cs typeface="Montserrat"/>
                  <a:sym typeface="Montserrat"/>
                </a:rPr>
                <a:t> 20GB free space</a:t>
              </a:r>
            </a:p>
            <a:p>
              <a:pPr algn="l">
                <a:lnSpc>
                  <a:spcPts val="4185"/>
                </a:lnSpc>
              </a:pPr>
              <a:r>
                <a:rPr lang="en-US" sz="2700" b="1">
                  <a:solidFill>
                    <a:srgbClr val="FFFFFF"/>
                  </a:solidFill>
                  <a:latin typeface="Montserrat Bold"/>
                  <a:ea typeface="Montserrat Bold"/>
                  <a:cs typeface="Montserrat Bold"/>
                  <a:sym typeface="Montserrat Bold"/>
                </a:rPr>
                <a:t>Browser:</a:t>
              </a:r>
              <a:r>
                <a:rPr lang="en-US" sz="2700">
                  <a:solidFill>
                    <a:srgbClr val="FFFFFF"/>
                  </a:solidFill>
                  <a:latin typeface="Montserrat"/>
                  <a:ea typeface="Montserrat"/>
                  <a:cs typeface="Montserrat"/>
                  <a:sym typeface="Montserrat"/>
                </a:rPr>
                <a:t> Chrome, Firefox, or Edge</a:t>
              </a:r>
            </a:p>
            <a:p>
              <a:pPr algn="l">
                <a:lnSpc>
                  <a:spcPts val="4185"/>
                </a:lnSpc>
              </a:pPr>
              <a:endParaRPr lang="en-US" sz="2700">
                <a:solidFill>
                  <a:srgbClr val="FFFFFF"/>
                </a:solidFill>
                <a:latin typeface="Montserrat"/>
                <a:ea typeface="Montserrat"/>
                <a:cs typeface="Montserrat"/>
                <a:sym typeface="Montserrat"/>
              </a:endParaRPr>
            </a:p>
          </p:txBody>
        </p:sp>
      </p:grpSp>
      <p:grpSp>
        <p:nvGrpSpPr>
          <p:cNvPr id="17" name="Group 17"/>
          <p:cNvGrpSpPr/>
          <p:nvPr/>
        </p:nvGrpSpPr>
        <p:grpSpPr>
          <a:xfrm>
            <a:off x="368441" y="1553039"/>
            <a:ext cx="9351192" cy="1079093"/>
            <a:chOff x="0" y="0"/>
            <a:chExt cx="12468257" cy="1438791"/>
          </a:xfrm>
        </p:grpSpPr>
        <p:sp>
          <p:nvSpPr>
            <p:cNvPr id="18" name="Freeform 18"/>
            <p:cNvSpPr/>
            <p:nvPr/>
          </p:nvSpPr>
          <p:spPr>
            <a:xfrm>
              <a:off x="0" y="0"/>
              <a:ext cx="12468256" cy="1438791"/>
            </a:xfrm>
            <a:custGeom>
              <a:avLst/>
              <a:gdLst/>
              <a:ahLst/>
              <a:cxnLst/>
              <a:rect l="l" t="t" r="r" b="b"/>
              <a:pathLst>
                <a:path w="12468256" h="1438791">
                  <a:moveTo>
                    <a:pt x="0" y="0"/>
                  </a:moveTo>
                  <a:lnTo>
                    <a:pt x="12468256" y="0"/>
                  </a:lnTo>
                  <a:lnTo>
                    <a:pt x="12468256" y="1438791"/>
                  </a:lnTo>
                  <a:lnTo>
                    <a:pt x="0" y="1438791"/>
                  </a:lnTo>
                  <a:close/>
                </a:path>
              </a:pathLst>
            </a:custGeom>
            <a:solidFill>
              <a:srgbClr val="000000">
                <a:alpha val="0"/>
              </a:srgbClr>
            </a:solidFill>
          </p:spPr>
        </p:sp>
        <p:sp>
          <p:nvSpPr>
            <p:cNvPr id="19" name="TextBox 19"/>
            <p:cNvSpPr txBox="1"/>
            <p:nvPr/>
          </p:nvSpPr>
          <p:spPr>
            <a:xfrm>
              <a:off x="0" y="0"/>
              <a:ext cx="12468257"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System Requirements</a:t>
              </a:r>
            </a:p>
          </p:txBody>
        </p:sp>
      </p:grpSp>
      <p:grpSp>
        <p:nvGrpSpPr>
          <p:cNvPr id="20" name="Group 20"/>
          <p:cNvGrpSpPr/>
          <p:nvPr/>
        </p:nvGrpSpPr>
        <p:grpSpPr>
          <a:xfrm>
            <a:off x="368441" y="693065"/>
            <a:ext cx="4338847" cy="671270"/>
            <a:chOff x="0" y="0"/>
            <a:chExt cx="5785129" cy="895027"/>
          </a:xfrm>
        </p:grpSpPr>
        <p:grpSp>
          <p:nvGrpSpPr>
            <p:cNvPr id="21" name="Group 21"/>
            <p:cNvGrpSpPr/>
            <p:nvPr/>
          </p:nvGrpSpPr>
          <p:grpSpPr>
            <a:xfrm>
              <a:off x="1568828" y="139736"/>
              <a:ext cx="4216301" cy="615554"/>
              <a:chOff x="0" y="0"/>
              <a:chExt cx="4216301" cy="615554"/>
            </a:xfrm>
          </p:grpSpPr>
          <p:sp>
            <p:nvSpPr>
              <p:cNvPr id="22" name="Freeform 22"/>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23" name="TextBox 23"/>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FFFFFF"/>
                    </a:solidFill>
                    <a:latin typeface="Montserrat"/>
                    <a:ea typeface="Montserrat"/>
                    <a:cs typeface="Montserrat"/>
                    <a:sym typeface="Montserrat"/>
                  </a:rPr>
                  <a:t>SangLehar FitnessFlow</a:t>
                </a:r>
              </a:p>
            </p:txBody>
          </p:sp>
        </p:grpSp>
        <p:sp>
          <p:nvSpPr>
            <p:cNvPr id="24" name="Freeform 24"/>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8"/>
              <a:stretch>
                <a:fillRect/>
              </a:stretch>
            </a:blipFill>
          </p:spPr>
        </p:sp>
      </p:grpSp>
      <p:grpSp>
        <p:nvGrpSpPr>
          <p:cNvPr id="25" name="Group 25"/>
          <p:cNvGrpSpPr/>
          <p:nvPr/>
        </p:nvGrpSpPr>
        <p:grpSpPr>
          <a:xfrm>
            <a:off x="368441" y="2632132"/>
            <a:ext cx="6542285" cy="792099"/>
            <a:chOff x="0" y="0"/>
            <a:chExt cx="8544944" cy="1034569"/>
          </a:xfrm>
        </p:grpSpPr>
        <p:sp>
          <p:nvSpPr>
            <p:cNvPr id="26" name="Freeform 26"/>
            <p:cNvSpPr/>
            <p:nvPr/>
          </p:nvSpPr>
          <p:spPr>
            <a:xfrm>
              <a:off x="0" y="0"/>
              <a:ext cx="8544944" cy="1034568"/>
            </a:xfrm>
            <a:custGeom>
              <a:avLst/>
              <a:gdLst/>
              <a:ahLst/>
              <a:cxnLst/>
              <a:rect l="l" t="t" r="r" b="b"/>
              <a:pathLst>
                <a:path w="8544944" h="1034568">
                  <a:moveTo>
                    <a:pt x="0" y="0"/>
                  </a:moveTo>
                  <a:lnTo>
                    <a:pt x="8544944" y="0"/>
                  </a:lnTo>
                  <a:lnTo>
                    <a:pt x="8544944" y="1034568"/>
                  </a:lnTo>
                  <a:lnTo>
                    <a:pt x="0" y="1034568"/>
                  </a:lnTo>
                  <a:close/>
                </a:path>
              </a:pathLst>
            </a:custGeom>
            <a:solidFill>
              <a:srgbClr val="000000">
                <a:alpha val="0"/>
              </a:srgbClr>
            </a:solidFill>
          </p:spPr>
        </p:sp>
        <p:sp>
          <p:nvSpPr>
            <p:cNvPr id="27" name="TextBox 27"/>
            <p:cNvSpPr txBox="1"/>
            <p:nvPr/>
          </p:nvSpPr>
          <p:spPr>
            <a:xfrm>
              <a:off x="0" y="200025"/>
              <a:ext cx="8544944" cy="834544"/>
            </a:xfrm>
            <a:prstGeom prst="rect">
              <a:avLst/>
            </a:prstGeom>
          </p:spPr>
          <p:txBody>
            <a:bodyPr lIns="0" tIns="0" rIns="0" bIns="0" rtlCol="0" anchor="t"/>
            <a:lstStyle/>
            <a:p>
              <a:pPr algn="just">
                <a:lnSpc>
                  <a:spcPts val="1500"/>
                </a:lnSpc>
              </a:pPr>
              <a:r>
                <a:rPr lang="en-US" sz="3000" b="1">
                  <a:solidFill>
                    <a:srgbClr val="BB54E1"/>
                  </a:solidFill>
                  <a:latin typeface="Montserrat Bold"/>
                  <a:ea typeface="Montserrat Bold"/>
                  <a:cs typeface="Montserrat Bold"/>
                  <a:sym typeface="Montserrat Bold"/>
                </a:rPr>
                <a:t>System Configuration Required:</a:t>
              </a:r>
            </a:p>
            <a:p>
              <a:pPr algn="just">
                <a:lnSpc>
                  <a:spcPts val="1500"/>
                </a:lnSpc>
              </a:pPr>
              <a:endParaRPr lang="en-US" sz="3000" b="1">
                <a:solidFill>
                  <a:srgbClr val="BB54E1"/>
                </a:solidFill>
                <a:latin typeface="Montserrat Bold"/>
                <a:ea typeface="Montserrat Bold"/>
                <a:cs typeface="Montserrat Bold"/>
                <a:sym typeface="Montserrat Bold"/>
              </a:endParaRPr>
            </a:p>
          </p:txBody>
        </p:sp>
      </p:grpSp>
      <p:grpSp>
        <p:nvGrpSpPr>
          <p:cNvPr id="28" name="Group 28"/>
          <p:cNvGrpSpPr/>
          <p:nvPr/>
        </p:nvGrpSpPr>
        <p:grpSpPr>
          <a:xfrm>
            <a:off x="368441" y="6597182"/>
            <a:ext cx="6542285" cy="792099"/>
            <a:chOff x="0" y="0"/>
            <a:chExt cx="8544944" cy="1034569"/>
          </a:xfrm>
        </p:grpSpPr>
        <p:sp>
          <p:nvSpPr>
            <p:cNvPr id="29" name="Freeform 29"/>
            <p:cNvSpPr/>
            <p:nvPr/>
          </p:nvSpPr>
          <p:spPr>
            <a:xfrm>
              <a:off x="0" y="0"/>
              <a:ext cx="8544944" cy="1034568"/>
            </a:xfrm>
            <a:custGeom>
              <a:avLst/>
              <a:gdLst/>
              <a:ahLst/>
              <a:cxnLst/>
              <a:rect l="l" t="t" r="r" b="b"/>
              <a:pathLst>
                <a:path w="8544944" h="1034568">
                  <a:moveTo>
                    <a:pt x="0" y="0"/>
                  </a:moveTo>
                  <a:lnTo>
                    <a:pt x="8544944" y="0"/>
                  </a:lnTo>
                  <a:lnTo>
                    <a:pt x="8544944" y="1034568"/>
                  </a:lnTo>
                  <a:lnTo>
                    <a:pt x="0" y="1034568"/>
                  </a:lnTo>
                  <a:close/>
                </a:path>
              </a:pathLst>
            </a:custGeom>
            <a:solidFill>
              <a:srgbClr val="000000">
                <a:alpha val="0"/>
              </a:srgbClr>
            </a:solidFill>
          </p:spPr>
        </p:sp>
        <p:sp>
          <p:nvSpPr>
            <p:cNvPr id="30" name="TextBox 30"/>
            <p:cNvSpPr txBox="1"/>
            <p:nvPr/>
          </p:nvSpPr>
          <p:spPr>
            <a:xfrm>
              <a:off x="0" y="200025"/>
              <a:ext cx="8544944" cy="834544"/>
            </a:xfrm>
            <a:prstGeom prst="rect">
              <a:avLst/>
            </a:prstGeom>
          </p:spPr>
          <p:txBody>
            <a:bodyPr lIns="0" tIns="0" rIns="0" bIns="0" rtlCol="0" anchor="t"/>
            <a:lstStyle/>
            <a:p>
              <a:pPr algn="just">
                <a:lnSpc>
                  <a:spcPts val="1500"/>
                </a:lnSpc>
              </a:pPr>
              <a:r>
                <a:rPr lang="en-US" sz="3000" b="1">
                  <a:solidFill>
                    <a:srgbClr val="BB54E1"/>
                  </a:solidFill>
                  <a:latin typeface="Montserrat Bold"/>
                  <a:ea typeface="Montserrat Bold"/>
                  <a:cs typeface="Montserrat Bold"/>
                  <a:sym typeface="Montserrat Bold"/>
                </a:rPr>
                <a:t>Software Required:</a:t>
              </a:r>
            </a:p>
            <a:p>
              <a:pPr algn="just">
                <a:lnSpc>
                  <a:spcPts val="1500"/>
                </a:lnSpc>
              </a:pPr>
              <a:endParaRPr lang="en-US" sz="3000" b="1">
                <a:solidFill>
                  <a:srgbClr val="BB54E1"/>
                </a:solidFill>
                <a:latin typeface="Montserrat Bold"/>
                <a:ea typeface="Montserrat Bold"/>
                <a:cs typeface="Montserrat Bold"/>
                <a:sym typeface="Montserrat Bold"/>
              </a:endParaRPr>
            </a:p>
          </p:txBody>
        </p:sp>
      </p:grpSp>
      <p:grpSp>
        <p:nvGrpSpPr>
          <p:cNvPr id="31" name="Group 31"/>
          <p:cNvGrpSpPr/>
          <p:nvPr/>
        </p:nvGrpSpPr>
        <p:grpSpPr>
          <a:xfrm>
            <a:off x="368441" y="7359182"/>
            <a:ext cx="9307140" cy="2137243"/>
            <a:chOff x="0" y="0"/>
            <a:chExt cx="82813954" cy="19016969"/>
          </a:xfrm>
        </p:grpSpPr>
        <p:sp>
          <p:nvSpPr>
            <p:cNvPr id="32" name="Freeform 32"/>
            <p:cNvSpPr/>
            <p:nvPr/>
          </p:nvSpPr>
          <p:spPr>
            <a:xfrm>
              <a:off x="0" y="0"/>
              <a:ext cx="82813953" cy="19016968"/>
            </a:xfrm>
            <a:custGeom>
              <a:avLst/>
              <a:gdLst/>
              <a:ahLst/>
              <a:cxnLst/>
              <a:rect l="l" t="t" r="r" b="b"/>
              <a:pathLst>
                <a:path w="82813953" h="19016968">
                  <a:moveTo>
                    <a:pt x="0" y="0"/>
                  </a:moveTo>
                  <a:lnTo>
                    <a:pt x="82813953" y="0"/>
                  </a:lnTo>
                  <a:lnTo>
                    <a:pt x="82813953" y="19016968"/>
                  </a:lnTo>
                  <a:lnTo>
                    <a:pt x="0" y="19016968"/>
                  </a:lnTo>
                  <a:close/>
                </a:path>
              </a:pathLst>
            </a:custGeom>
            <a:solidFill>
              <a:srgbClr val="000000">
                <a:alpha val="0"/>
              </a:srgbClr>
            </a:solidFill>
          </p:spPr>
        </p:sp>
        <p:sp>
          <p:nvSpPr>
            <p:cNvPr id="33" name="TextBox 33"/>
            <p:cNvSpPr txBox="1"/>
            <p:nvPr/>
          </p:nvSpPr>
          <p:spPr>
            <a:xfrm>
              <a:off x="0" y="-85725"/>
              <a:ext cx="82813954" cy="19102694"/>
            </a:xfrm>
            <a:prstGeom prst="rect">
              <a:avLst/>
            </a:prstGeom>
          </p:spPr>
          <p:txBody>
            <a:bodyPr lIns="0" tIns="0" rIns="0" bIns="0" rtlCol="0" anchor="t"/>
            <a:lstStyle/>
            <a:p>
              <a:pPr algn="l">
                <a:lnSpc>
                  <a:spcPts val="4185"/>
                </a:lnSpc>
              </a:pPr>
              <a:r>
                <a:rPr lang="en-US" sz="2700" b="1">
                  <a:solidFill>
                    <a:srgbClr val="FFFFFF"/>
                  </a:solidFill>
                  <a:latin typeface="Montserrat Bold"/>
                  <a:ea typeface="Montserrat Bold"/>
                  <a:cs typeface="Montserrat Bold"/>
                  <a:sym typeface="Montserrat Bold"/>
                </a:rPr>
                <a:t>Frontend:</a:t>
              </a:r>
              <a:r>
                <a:rPr lang="en-US" sz="2700">
                  <a:solidFill>
                    <a:srgbClr val="FFFFFF"/>
                  </a:solidFill>
                  <a:latin typeface="Montserrat"/>
                  <a:ea typeface="Montserrat"/>
                  <a:cs typeface="Montserrat"/>
                  <a:sym typeface="Montserrat"/>
                </a:rPr>
                <a:t> HTML5, CSS 2.1, JavaScript</a:t>
              </a:r>
            </a:p>
            <a:p>
              <a:pPr algn="l">
                <a:lnSpc>
                  <a:spcPts val="4185"/>
                </a:lnSpc>
              </a:pPr>
              <a:r>
                <a:rPr lang="en-US" sz="2700" b="1">
                  <a:solidFill>
                    <a:srgbClr val="FFFFFF"/>
                  </a:solidFill>
                  <a:latin typeface="Montserrat Bold"/>
                  <a:ea typeface="Montserrat Bold"/>
                  <a:cs typeface="Montserrat Bold"/>
                  <a:sym typeface="Montserrat Bold"/>
                </a:rPr>
                <a:t>Backend:</a:t>
              </a:r>
              <a:r>
                <a:rPr lang="en-US" sz="2700">
                  <a:solidFill>
                    <a:srgbClr val="FFFFFF"/>
                  </a:solidFill>
                  <a:latin typeface="Montserrat"/>
                  <a:ea typeface="Montserrat"/>
                  <a:cs typeface="Montserrat"/>
                  <a:sym typeface="Montserrat"/>
                </a:rPr>
                <a:t> Python 3.8 with Django 3.1</a:t>
              </a:r>
            </a:p>
            <a:p>
              <a:pPr algn="l">
                <a:lnSpc>
                  <a:spcPts val="4185"/>
                </a:lnSpc>
              </a:pPr>
              <a:r>
                <a:rPr lang="en-US" sz="2700" b="1">
                  <a:solidFill>
                    <a:srgbClr val="FFFFFF"/>
                  </a:solidFill>
                  <a:latin typeface="Montserrat Bold"/>
                  <a:ea typeface="Montserrat Bold"/>
                  <a:cs typeface="Montserrat Bold"/>
                  <a:sym typeface="Montserrat Bold"/>
                </a:rPr>
                <a:t>Database:</a:t>
              </a:r>
              <a:r>
                <a:rPr lang="en-US" sz="2700">
                  <a:solidFill>
                    <a:srgbClr val="FFFFFF"/>
                  </a:solidFill>
                  <a:latin typeface="Montserrat"/>
                  <a:ea typeface="Montserrat"/>
                  <a:cs typeface="Montserrat"/>
                  <a:sym typeface="Montserrat"/>
                </a:rPr>
                <a:t> MySQL 5.5</a:t>
              </a:r>
            </a:p>
            <a:p>
              <a:pPr algn="l">
                <a:lnSpc>
                  <a:spcPts val="4185"/>
                </a:lnSpc>
              </a:pPr>
              <a:endParaRPr lang="en-US" sz="2700">
                <a:solidFill>
                  <a:srgbClr val="FFFFFF"/>
                </a:solidFill>
                <a:latin typeface="Montserrat"/>
                <a:ea typeface="Montserrat"/>
                <a:cs typeface="Montserrat"/>
                <a:sym typeface="Montserra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Freeform 2"/>
          <p:cNvSpPr/>
          <p:nvPr/>
        </p:nvSpPr>
        <p:spPr>
          <a:xfrm>
            <a:off x="13846673" y="3332976"/>
            <a:ext cx="6777690" cy="4621209"/>
          </a:xfrm>
          <a:custGeom>
            <a:avLst/>
            <a:gdLst/>
            <a:ahLst/>
            <a:cxnLst/>
            <a:rect l="l" t="t" r="r" b="b"/>
            <a:pathLst>
              <a:path w="6777690" h="4621209">
                <a:moveTo>
                  <a:pt x="0" y="0"/>
                </a:moveTo>
                <a:lnTo>
                  <a:pt x="6777689" y="0"/>
                </a:lnTo>
                <a:lnTo>
                  <a:pt x="6777689" y="4621209"/>
                </a:lnTo>
                <a:lnTo>
                  <a:pt x="0" y="4621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493514" y="3477948"/>
            <a:ext cx="8852906" cy="6029612"/>
            <a:chOff x="0" y="0"/>
            <a:chExt cx="11803874" cy="8039482"/>
          </a:xfrm>
        </p:grpSpPr>
        <p:sp>
          <p:nvSpPr>
            <p:cNvPr id="4" name="Freeform 4"/>
            <p:cNvSpPr/>
            <p:nvPr/>
          </p:nvSpPr>
          <p:spPr>
            <a:xfrm>
              <a:off x="0" y="0"/>
              <a:ext cx="11803888" cy="8039481"/>
            </a:xfrm>
            <a:custGeom>
              <a:avLst/>
              <a:gdLst/>
              <a:ahLst/>
              <a:cxnLst/>
              <a:rect l="l" t="t" r="r" b="b"/>
              <a:pathLst>
                <a:path w="11803888" h="8039481">
                  <a:moveTo>
                    <a:pt x="7162292" y="8039481"/>
                  </a:moveTo>
                  <a:lnTo>
                    <a:pt x="0" y="8039481"/>
                  </a:lnTo>
                  <a:lnTo>
                    <a:pt x="4641596" y="0"/>
                  </a:lnTo>
                  <a:lnTo>
                    <a:pt x="11803888" y="0"/>
                  </a:lnTo>
                  <a:lnTo>
                    <a:pt x="7162292" y="8039481"/>
                  </a:lnTo>
                  <a:close/>
                </a:path>
              </a:pathLst>
            </a:custGeom>
            <a:solidFill>
              <a:srgbClr val="BB54E1"/>
            </a:solidFill>
          </p:spPr>
        </p:sp>
      </p:grpSp>
      <p:grpSp>
        <p:nvGrpSpPr>
          <p:cNvPr id="5" name="Group 5"/>
          <p:cNvGrpSpPr/>
          <p:nvPr/>
        </p:nvGrpSpPr>
        <p:grpSpPr>
          <a:xfrm>
            <a:off x="11493514" y="3477948"/>
            <a:ext cx="8852906" cy="6029612"/>
            <a:chOff x="0" y="0"/>
            <a:chExt cx="11803874" cy="8039482"/>
          </a:xfrm>
        </p:grpSpPr>
        <p:sp>
          <p:nvSpPr>
            <p:cNvPr id="6" name="Freeform 6"/>
            <p:cNvSpPr/>
            <p:nvPr/>
          </p:nvSpPr>
          <p:spPr>
            <a:xfrm>
              <a:off x="0" y="0"/>
              <a:ext cx="11803888" cy="8039481"/>
            </a:xfrm>
            <a:custGeom>
              <a:avLst/>
              <a:gdLst/>
              <a:ahLst/>
              <a:cxnLst/>
              <a:rect l="l" t="t" r="r" b="b"/>
              <a:pathLst>
                <a:path w="11803888" h="8039481">
                  <a:moveTo>
                    <a:pt x="7162292" y="8039481"/>
                  </a:moveTo>
                  <a:lnTo>
                    <a:pt x="0" y="8039481"/>
                  </a:lnTo>
                  <a:lnTo>
                    <a:pt x="4641596" y="0"/>
                  </a:lnTo>
                  <a:lnTo>
                    <a:pt x="11803888" y="0"/>
                  </a:lnTo>
                  <a:lnTo>
                    <a:pt x="7162292" y="8039481"/>
                  </a:lnTo>
                  <a:close/>
                </a:path>
              </a:pathLst>
            </a:custGeom>
            <a:blipFill>
              <a:blip r:embed="rId4"/>
              <a:stretch>
                <a:fillRect l="-10541" r="-10541"/>
              </a:stretch>
            </a:blipFill>
          </p:spPr>
        </p:sp>
      </p:grpSp>
      <p:sp>
        <p:nvSpPr>
          <p:cNvPr id="7" name="Freeform 7"/>
          <p:cNvSpPr/>
          <p:nvPr/>
        </p:nvSpPr>
        <p:spPr>
          <a:xfrm>
            <a:off x="7481646" y="1561512"/>
            <a:ext cx="6777690" cy="4621209"/>
          </a:xfrm>
          <a:custGeom>
            <a:avLst/>
            <a:gdLst/>
            <a:ahLst/>
            <a:cxnLst/>
            <a:rect l="l" t="t" r="r" b="b"/>
            <a:pathLst>
              <a:path w="6777690" h="4621209">
                <a:moveTo>
                  <a:pt x="0" y="0"/>
                </a:moveTo>
                <a:lnTo>
                  <a:pt x="6777690" y="0"/>
                </a:lnTo>
                <a:lnTo>
                  <a:pt x="6777690" y="4621209"/>
                </a:lnTo>
                <a:lnTo>
                  <a:pt x="0" y="4621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7736617" y="0"/>
            <a:ext cx="8852906" cy="6029612"/>
            <a:chOff x="0" y="0"/>
            <a:chExt cx="11803874" cy="8039482"/>
          </a:xfrm>
        </p:grpSpPr>
        <p:sp>
          <p:nvSpPr>
            <p:cNvPr id="9" name="Freeform 9"/>
            <p:cNvSpPr/>
            <p:nvPr/>
          </p:nvSpPr>
          <p:spPr>
            <a:xfrm>
              <a:off x="0" y="0"/>
              <a:ext cx="11803888" cy="8039481"/>
            </a:xfrm>
            <a:custGeom>
              <a:avLst/>
              <a:gdLst/>
              <a:ahLst/>
              <a:cxnLst/>
              <a:rect l="l" t="t" r="r" b="b"/>
              <a:pathLst>
                <a:path w="11803888" h="8039481">
                  <a:moveTo>
                    <a:pt x="7162292" y="8039481"/>
                  </a:moveTo>
                  <a:lnTo>
                    <a:pt x="0" y="8039481"/>
                  </a:lnTo>
                  <a:lnTo>
                    <a:pt x="4641596" y="0"/>
                  </a:lnTo>
                  <a:lnTo>
                    <a:pt x="11803888" y="0"/>
                  </a:lnTo>
                  <a:lnTo>
                    <a:pt x="7162292" y="8039481"/>
                  </a:lnTo>
                  <a:close/>
                </a:path>
              </a:pathLst>
            </a:custGeom>
            <a:solidFill>
              <a:srgbClr val="BB54E1"/>
            </a:solidFill>
          </p:spPr>
        </p:sp>
      </p:grpSp>
      <p:grpSp>
        <p:nvGrpSpPr>
          <p:cNvPr id="10" name="Group 10"/>
          <p:cNvGrpSpPr/>
          <p:nvPr/>
        </p:nvGrpSpPr>
        <p:grpSpPr>
          <a:xfrm>
            <a:off x="7736617" y="0"/>
            <a:ext cx="8852906" cy="6029612"/>
            <a:chOff x="0" y="0"/>
            <a:chExt cx="11803874" cy="8039482"/>
          </a:xfrm>
        </p:grpSpPr>
        <p:sp>
          <p:nvSpPr>
            <p:cNvPr id="11" name="Freeform 11"/>
            <p:cNvSpPr/>
            <p:nvPr/>
          </p:nvSpPr>
          <p:spPr>
            <a:xfrm>
              <a:off x="0" y="0"/>
              <a:ext cx="11803888" cy="8039481"/>
            </a:xfrm>
            <a:custGeom>
              <a:avLst/>
              <a:gdLst/>
              <a:ahLst/>
              <a:cxnLst/>
              <a:rect l="l" t="t" r="r" b="b"/>
              <a:pathLst>
                <a:path w="11803888" h="8039481">
                  <a:moveTo>
                    <a:pt x="7162292" y="8039481"/>
                  </a:moveTo>
                  <a:lnTo>
                    <a:pt x="0" y="8039481"/>
                  </a:lnTo>
                  <a:lnTo>
                    <a:pt x="4641596" y="0"/>
                  </a:lnTo>
                  <a:lnTo>
                    <a:pt x="11803888" y="0"/>
                  </a:lnTo>
                  <a:lnTo>
                    <a:pt x="7162292" y="8039481"/>
                  </a:lnTo>
                  <a:close/>
                </a:path>
              </a:pathLst>
            </a:custGeom>
            <a:blipFill>
              <a:blip r:embed="rId5"/>
              <a:stretch>
                <a:fillRect r="-2163"/>
              </a:stretch>
            </a:blipFill>
          </p:spPr>
        </p:sp>
      </p:grpSp>
      <p:sp>
        <p:nvSpPr>
          <p:cNvPr id="12" name="Freeform 12"/>
          <p:cNvSpPr/>
          <p:nvPr/>
        </p:nvSpPr>
        <p:spPr>
          <a:xfrm>
            <a:off x="16859624" y="0"/>
            <a:ext cx="652903" cy="760294"/>
          </a:xfrm>
          <a:custGeom>
            <a:avLst/>
            <a:gdLst/>
            <a:ahLst/>
            <a:cxnLst/>
            <a:rect l="l" t="t" r="r" b="b"/>
            <a:pathLst>
              <a:path w="652903" h="760294">
                <a:moveTo>
                  <a:pt x="0" y="0"/>
                </a:moveTo>
                <a:lnTo>
                  <a:pt x="652903" y="0"/>
                </a:lnTo>
                <a:lnTo>
                  <a:pt x="652903" y="760294"/>
                </a:lnTo>
                <a:lnTo>
                  <a:pt x="0" y="760294"/>
                </a:lnTo>
                <a:lnTo>
                  <a:pt x="0" y="0"/>
                </a:lnTo>
                <a:close/>
              </a:path>
            </a:pathLst>
          </a:custGeom>
          <a:blipFill>
            <a:blip r:embed="rId6">
              <a:extLst>
                <a:ext uri="{96DAC541-7B7A-43D3-8B79-37D633B846F1}">
                  <asvg:svgBlip xmlns:asvg="http://schemas.microsoft.com/office/drawing/2016/SVG/main" r:embed="rId7"/>
                </a:ext>
              </a:extLst>
            </a:blip>
            <a:stretch>
              <a:fillRect l="-218" r="-218"/>
            </a:stretch>
          </a:blipFill>
        </p:spPr>
      </p:sp>
      <p:sp>
        <p:nvSpPr>
          <p:cNvPr id="13" name="Freeform 13"/>
          <p:cNvSpPr/>
          <p:nvPr/>
        </p:nvSpPr>
        <p:spPr>
          <a:xfrm>
            <a:off x="143316" y="9127412"/>
            <a:ext cx="652904" cy="760295"/>
          </a:xfrm>
          <a:custGeom>
            <a:avLst/>
            <a:gdLst/>
            <a:ahLst/>
            <a:cxnLst/>
            <a:rect l="l" t="t" r="r" b="b"/>
            <a:pathLst>
              <a:path w="652904" h="760295">
                <a:moveTo>
                  <a:pt x="0" y="0"/>
                </a:moveTo>
                <a:lnTo>
                  <a:pt x="652904" y="0"/>
                </a:lnTo>
                <a:lnTo>
                  <a:pt x="652904" y="760295"/>
                </a:lnTo>
                <a:lnTo>
                  <a:pt x="0" y="760295"/>
                </a:lnTo>
                <a:lnTo>
                  <a:pt x="0" y="0"/>
                </a:lnTo>
                <a:close/>
              </a:path>
            </a:pathLst>
          </a:custGeom>
          <a:blipFill>
            <a:blip r:embed="rId6">
              <a:extLst>
                <a:ext uri="{96DAC541-7B7A-43D3-8B79-37D633B846F1}">
                  <asvg:svgBlip xmlns:asvg="http://schemas.microsoft.com/office/drawing/2016/SVG/main" r:embed="rId7"/>
                </a:ext>
              </a:extLst>
            </a:blip>
            <a:stretch>
              <a:fillRect l="-218" r="-218"/>
            </a:stretch>
          </a:blipFill>
        </p:spPr>
      </p:sp>
      <p:grpSp>
        <p:nvGrpSpPr>
          <p:cNvPr id="14" name="Group 14"/>
          <p:cNvGrpSpPr/>
          <p:nvPr/>
        </p:nvGrpSpPr>
        <p:grpSpPr>
          <a:xfrm>
            <a:off x="376962" y="3119664"/>
            <a:ext cx="10493529" cy="5819896"/>
            <a:chOff x="0" y="0"/>
            <a:chExt cx="13991372" cy="7759861"/>
          </a:xfrm>
        </p:grpSpPr>
        <p:sp>
          <p:nvSpPr>
            <p:cNvPr id="15" name="Freeform 15"/>
            <p:cNvSpPr/>
            <p:nvPr/>
          </p:nvSpPr>
          <p:spPr>
            <a:xfrm>
              <a:off x="0" y="0"/>
              <a:ext cx="13991372" cy="7759860"/>
            </a:xfrm>
            <a:custGeom>
              <a:avLst/>
              <a:gdLst/>
              <a:ahLst/>
              <a:cxnLst/>
              <a:rect l="l" t="t" r="r" b="b"/>
              <a:pathLst>
                <a:path w="13991372" h="7759860">
                  <a:moveTo>
                    <a:pt x="0" y="0"/>
                  </a:moveTo>
                  <a:lnTo>
                    <a:pt x="13991372" y="0"/>
                  </a:lnTo>
                  <a:lnTo>
                    <a:pt x="13991372" y="7759860"/>
                  </a:lnTo>
                  <a:lnTo>
                    <a:pt x="0" y="7759860"/>
                  </a:lnTo>
                  <a:close/>
                </a:path>
              </a:pathLst>
            </a:custGeom>
            <a:solidFill>
              <a:srgbClr val="000000">
                <a:alpha val="0"/>
              </a:srgbClr>
            </a:solidFill>
          </p:spPr>
        </p:sp>
        <p:sp>
          <p:nvSpPr>
            <p:cNvPr id="16" name="TextBox 16"/>
            <p:cNvSpPr txBox="1"/>
            <p:nvPr/>
          </p:nvSpPr>
          <p:spPr>
            <a:xfrm>
              <a:off x="0" y="-219075"/>
              <a:ext cx="13991372" cy="7978936"/>
            </a:xfrm>
            <a:prstGeom prst="rect">
              <a:avLst/>
            </a:prstGeom>
          </p:spPr>
          <p:txBody>
            <a:bodyPr lIns="0" tIns="0" rIns="0" bIns="0" rtlCol="0" anchor="t"/>
            <a:lstStyle/>
            <a:p>
              <a:pPr marL="863599" lvl="1" indent="-431800" algn="l">
                <a:lnSpc>
                  <a:spcPts val="7199"/>
                </a:lnSpc>
                <a:buFont typeface="Arial"/>
                <a:buChar char="•"/>
              </a:pPr>
              <a:r>
                <a:rPr lang="en-US" sz="3999">
                  <a:solidFill>
                    <a:srgbClr val="FFFFFF"/>
                  </a:solidFill>
                  <a:latin typeface="Montserrat"/>
                  <a:ea typeface="Montserrat"/>
                  <a:cs typeface="Montserrat"/>
                  <a:sym typeface="Montserrat"/>
                </a:rPr>
                <a:t>Class Diagram</a:t>
              </a:r>
            </a:p>
            <a:p>
              <a:pPr marL="863599" lvl="1" indent="-431800" algn="l">
                <a:lnSpc>
                  <a:spcPts val="7199"/>
                </a:lnSpc>
                <a:buFont typeface="Arial"/>
                <a:buChar char="•"/>
              </a:pPr>
              <a:r>
                <a:rPr lang="en-US" sz="3999">
                  <a:solidFill>
                    <a:srgbClr val="FFFFFF"/>
                  </a:solidFill>
                  <a:latin typeface="Montserrat"/>
                  <a:ea typeface="Montserrat"/>
                  <a:cs typeface="Montserrat"/>
                  <a:sym typeface="Montserrat"/>
                </a:rPr>
                <a:t>ER Diagram </a:t>
              </a:r>
            </a:p>
            <a:p>
              <a:pPr marL="863599" lvl="1" indent="-431800" algn="l">
                <a:lnSpc>
                  <a:spcPts val="7199"/>
                </a:lnSpc>
                <a:buFont typeface="Arial"/>
                <a:buChar char="•"/>
              </a:pPr>
              <a:r>
                <a:rPr lang="en-US" sz="3999">
                  <a:solidFill>
                    <a:srgbClr val="FFFFFF"/>
                  </a:solidFill>
                  <a:latin typeface="Montserrat"/>
                  <a:ea typeface="Montserrat"/>
                  <a:cs typeface="Montserrat"/>
                  <a:sym typeface="Montserrat"/>
                </a:rPr>
                <a:t>Activity Diagram</a:t>
              </a:r>
            </a:p>
            <a:p>
              <a:pPr marL="863599" lvl="1" indent="-431800" algn="l">
                <a:lnSpc>
                  <a:spcPts val="7199"/>
                </a:lnSpc>
                <a:buFont typeface="Arial"/>
                <a:buChar char="•"/>
              </a:pPr>
              <a:r>
                <a:rPr lang="en-US" sz="3999">
                  <a:solidFill>
                    <a:srgbClr val="FFFFFF"/>
                  </a:solidFill>
                  <a:latin typeface="Montserrat"/>
                  <a:ea typeface="Montserrat"/>
                  <a:cs typeface="Montserrat"/>
                  <a:sym typeface="Montserrat"/>
                </a:rPr>
                <a:t>Sequence Diagram</a:t>
              </a:r>
            </a:p>
            <a:p>
              <a:pPr marL="863599" lvl="1" indent="-431800" algn="l">
                <a:lnSpc>
                  <a:spcPts val="7199"/>
                </a:lnSpc>
                <a:buFont typeface="Arial"/>
                <a:buChar char="•"/>
              </a:pPr>
              <a:r>
                <a:rPr lang="en-US" sz="3999">
                  <a:solidFill>
                    <a:srgbClr val="FFFFFF"/>
                  </a:solidFill>
                  <a:latin typeface="Montserrat"/>
                  <a:ea typeface="Montserrat"/>
                  <a:cs typeface="Montserrat"/>
                  <a:sym typeface="Montserrat"/>
                </a:rPr>
                <a:t>Data Flow Diagram</a:t>
              </a:r>
            </a:p>
            <a:p>
              <a:pPr marL="863599" lvl="1" indent="-431800" algn="l">
                <a:lnSpc>
                  <a:spcPts val="7199"/>
                </a:lnSpc>
                <a:buFont typeface="Arial"/>
                <a:buChar char="•"/>
              </a:pPr>
              <a:r>
                <a:rPr lang="en-US" sz="3999">
                  <a:solidFill>
                    <a:srgbClr val="FFFFFF"/>
                  </a:solidFill>
                  <a:latin typeface="Montserrat"/>
                  <a:ea typeface="Montserrat"/>
                  <a:cs typeface="Montserrat"/>
                  <a:sym typeface="Montserrat"/>
                </a:rPr>
                <a:t>Use Case Diagram</a:t>
              </a:r>
            </a:p>
            <a:p>
              <a:pPr algn="l">
                <a:lnSpc>
                  <a:spcPts val="3780"/>
                </a:lnSpc>
              </a:pPr>
              <a:endParaRPr lang="en-US" sz="3999">
                <a:solidFill>
                  <a:srgbClr val="FFFFFF"/>
                </a:solidFill>
                <a:latin typeface="Montserrat"/>
                <a:ea typeface="Montserrat"/>
                <a:cs typeface="Montserrat"/>
                <a:sym typeface="Montserrat"/>
              </a:endParaRPr>
            </a:p>
          </p:txBody>
        </p:sp>
      </p:grpSp>
      <p:grpSp>
        <p:nvGrpSpPr>
          <p:cNvPr id="17" name="Group 17"/>
          <p:cNvGrpSpPr/>
          <p:nvPr/>
        </p:nvGrpSpPr>
        <p:grpSpPr>
          <a:xfrm>
            <a:off x="796220" y="1892583"/>
            <a:ext cx="6762006" cy="1122222"/>
            <a:chOff x="0" y="0"/>
            <a:chExt cx="9016008" cy="1496297"/>
          </a:xfrm>
        </p:grpSpPr>
        <p:sp>
          <p:nvSpPr>
            <p:cNvPr id="18" name="Freeform 18"/>
            <p:cNvSpPr/>
            <p:nvPr/>
          </p:nvSpPr>
          <p:spPr>
            <a:xfrm>
              <a:off x="0" y="0"/>
              <a:ext cx="9016008" cy="1496297"/>
            </a:xfrm>
            <a:custGeom>
              <a:avLst/>
              <a:gdLst/>
              <a:ahLst/>
              <a:cxnLst/>
              <a:rect l="l" t="t" r="r" b="b"/>
              <a:pathLst>
                <a:path w="9016008" h="1496297">
                  <a:moveTo>
                    <a:pt x="0" y="0"/>
                  </a:moveTo>
                  <a:lnTo>
                    <a:pt x="9016008" y="0"/>
                  </a:lnTo>
                  <a:lnTo>
                    <a:pt x="9016008" y="1496297"/>
                  </a:lnTo>
                  <a:lnTo>
                    <a:pt x="0" y="1496297"/>
                  </a:lnTo>
                  <a:close/>
                </a:path>
              </a:pathLst>
            </a:custGeom>
            <a:solidFill>
              <a:srgbClr val="000000">
                <a:alpha val="0"/>
              </a:srgbClr>
            </a:solidFill>
          </p:spPr>
        </p:sp>
        <p:sp>
          <p:nvSpPr>
            <p:cNvPr id="19" name="TextBox 19"/>
            <p:cNvSpPr txBox="1"/>
            <p:nvPr/>
          </p:nvSpPr>
          <p:spPr>
            <a:xfrm>
              <a:off x="0" y="0"/>
              <a:ext cx="9016008" cy="1496297"/>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UML Diagrams </a:t>
              </a:r>
            </a:p>
          </p:txBody>
        </p:sp>
      </p:grpSp>
      <p:grpSp>
        <p:nvGrpSpPr>
          <p:cNvPr id="20" name="Group 20"/>
          <p:cNvGrpSpPr/>
          <p:nvPr/>
        </p:nvGrpSpPr>
        <p:grpSpPr>
          <a:xfrm>
            <a:off x="796220" y="693065"/>
            <a:ext cx="4338847" cy="671270"/>
            <a:chOff x="0" y="0"/>
            <a:chExt cx="5785129" cy="895027"/>
          </a:xfrm>
        </p:grpSpPr>
        <p:grpSp>
          <p:nvGrpSpPr>
            <p:cNvPr id="21" name="Group 21"/>
            <p:cNvGrpSpPr/>
            <p:nvPr/>
          </p:nvGrpSpPr>
          <p:grpSpPr>
            <a:xfrm>
              <a:off x="1568828" y="139736"/>
              <a:ext cx="4216301" cy="615554"/>
              <a:chOff x="0" y="0"/>
              <a:chExt cx="4216301" cy="615554"/>
            </a:xfrm>
          </p:grpSpPr>
          <p:sp>
            <p:nvSpPr>
              <p:cNvPr id="22" name="Freeform 22"/>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23" name="TextBox 23"/>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FFFFFF"/>
                    </a:solidFill>
                    <a:latin typeface="Montserrat"/>
                    <a:ea typeface="Montserrat"/>
                    <a:cs typeface="Montserrat"/>
                    <a:sym typeface="Montserrat"/>
                  </a:rPr>
                  <a:t>SangLehar FitnessFlow</a:t>
                </a:r>
              </a:p>
            </p:txBody>
          </p:sp>
        </p:grpSp>
        <p:sp>
          <p:nvSpPr>
            <p:cNvPr id="24" name="Freeform 24"/>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8"/>
              <a:stretch>
                <a:fillRect/>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0998" y="8477540"/>
            <a:ext cx="670478" cy="780761"/>
          </a:xfrm>
          <a:custGeom>
            <a:avLst/>
            <a:gdLst/>
            <a:ahLst/>
            <a:cxnLst/>
            <a:rect l="l" t="t" r="r" b="b"/>
            <a:pathLst>
              <a:path w="670478" h="780761">
                <a:moveTo>
                  <a:pt x="0" y="0"/>
                </a:moveTo>
                <a:lnTo>
                  <a:pt x="670478" y="0"/>
                </a:lnTo>
                <a:lnTo>
                  <a:pt x="670478"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3" name="Freeform 3"/>
          <p:cNvSpPr/>
          <p:nvPr/>
        </p:nvSpPr>
        <p:spPr>
          <a:xfrm>
            <a:off x="16588822" y="3424979"/>
            <a:ext cx="670478" cy="780760"/>
          </a:xfrm>
          <a:custGeom>
            <a:avLst/>
            <a:gdLst/>
            <a:ahLst/>
            <a:cxnLst/>
            <a:rect l="l" t="t" r="r" b="b"/>
            <a:pathLst>
              <a:path w="670478" h="780760">
                <a:moveTo>
                  <a:pt x="0" y="0"/>
                </a:moveTo>
                <a:lnTo>
                  <a:pt x="670478" y="0"/>
                </a:lnTo>
                <a:lnTo>
                  <a:pt x="670478" y="780761"/>
                </a:lnTo>
                <a:lnTo>
                  <a:pt x="0" y="780761"/>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sp>
        <p:nvSpPr>
          <p:cNvPr id="4" name="Freeform 4"/>
          <p:cNvSpPr/>
          <p:nvPr/>
        </p:nvSpPr>
        <p:spPr>
          <a:xfrm>
            <a:off x="1882359" y="1223248"/>
            <a:ext cx="670477" cy="780761"/>
          </a:xfrm>
          <a:custGeom>
            <a:avLst/>
            <a:gdLst/>
            <a:ahLst/>
            <a:cxnLst/>
            <a:rect l="l" t="t" r="r" b="b"/>
            <a:pathLst>
              <a:path w="670477" h="780761">
                <a:moveTo>
                  <a:pt x="0" y="0"/>
                </a:moveTo>
                <a:lnTo>
                  <a:pt x="670477" y="0"/>
                </a:lnTo>
                <a:lnTo>
                  <a:pt x="670477" y="780760"/>
                </a:lnTo>
                <a:lnTo>
                  <a:pt x="0" y="780760"/>
                </a:lnTo>
                <a:lnTo>
                  <a:pt x="0" y="0"/>
                </a:lnTo>
                <a:close/>
              </a:path>
            </a:pathLst>
          </a:custGeom>
          <a:blipFill>
            <a:blip r:embed="rId2">
              <a:extLst>
                <a:ext uri="{96DAC541-7B7A-43D3-8B79-37D633B846F1}">
                  <asvg:svgBlip xmlns:asvg="http://schemas.microsoft.com/office/drawing/2016/SVG/main" r:embed="rId3"/>
                </a:ext>
              </a:extLst>
            </a:blip>
            <a:stretch>
              <a:fillRect l="-413" r="-413"/>
            </a:stretch>
          </a:blipFill>
        </p:spPr>
      </p:sp>
      <p:grpSp>
        <p:nvGrpSpPr>
          <p:cNvPr id="5" name="Group 5"/>
          <p:cNvGrpSpPr/>
          <p:nvPr/>
        </p:nvGrpSpPr>
        <p:grpSpPr>
          <a:xfrm>
            <a:off x="6570154" y="683701"/>
            <a:ext cx="6953850" cy="1079093"/>
            <a:chOff x="0" y="0"/>
            <a:chExt cx="9271800" cy="1438791"/>
          </a:xfrm>
        </p:grpSpPr>
        <p:sp>
          <p:nvSpPr>
            <p:cNvPr id="6" name="Freeform 6"/>
            <p:cNvSpPr/>
            <p:nvPr/>
          </p:nvSpPr>
          <p:spPr>
            <a:xfrm>
              <a:off x="0" y="0"/>
              <a:ext cx="9271800" cy="1438791"/>
            </a:xfrm>
            <a:custGeom>
              <a:avLst/>
              <a:gdLst/>
              <a:ahLst/>
              <a:cxnLst/>
              <a:rect l="l" t="t" r="r" b="b"/>
              <a:pathLst>
                <a:path w="9271800" h="1438791">
                  <a:moveTo>
                    <a:pt x="0" y="0"/>
                  </a:moveTo>
                  <a:lnTo>
                    <a:pt x="9271800" y="0"/>
                  </a:lnTo>
                  <a:lnTo>
                    <a:pt x="9271800" y="1438791"/>
                  </a:lnTo>
                  <a:lnTo>
                    <a:pt x="0" y="1438791"/>
                  </a:lnTo>
                  <a:close/>
                </a:path>
              </a:pathLst>
            </a:custGeom>
            <a:solidFill>
              <a:srgbClr val="000000">
                <a:alpha val="0"/>
              </a:srgbClr>
            </a:solidFill>
          </p:spPr>
        </p:sp>
        <p:sp>
          <p:nvSpPr>
            <p:cNvPr id="7" name="TextBox 7"/>
            <p:cNvSpPr txBox="1"/>
            <p:nvPr/>
          </p:nvSpPr>
          <p:spPr>
            <a:xfrm>
              <a:off x="0" y="0"/>
              <a:ext cx="9271800" cy="1438791"/>
            </a:xfrm>
            <a:prstGeom prst="rect">
              <a:avLst/>
            </a:prstGeom>
          </p:spPr>
          <p:txBody>
            <a:bodyPr lIns="0" tIns="0" rIns="0" bIns="0" rtlCol="0" anchor="t"/>
            <a:lstStyle/>
            <a:p>
              <a:pPr algn="l">
                <a:lnSpc>
                  <a:spcPts val="6480"/>
                </a:lnSpc>
              </a:pPr>
              <a:r>
                <a:rPr lang="en-US" sz="5400" b="1">
                  <a:solidFill>
                    <a:srgbClr val="BB54E1"/>
                  </a:solidFill>
                  <a:latin typeface="Montserrat Bold"/>
                  <a:ea typeface="Montserrat Bold"/>
                  <a:cs typeface="Montserrat Bold"/>
                  <a:sym typeface="Montserrat Bold"/>
                </a:rPr>
                <a:t>Class Diagram</a:t>
              </a:r>
            </a:p>
          </p:txBody>
        </p:sp>
      </p:grpSp>
      <p:grpSp>
        <p:nvGrpSpPr>
          <p:cNvPr id="8" name="Group 8"/>
          <p:cNvGrpSpPr/>
          <p:nvPr/>
        </p:nvGrpSpPr>
        <p:grpSpPr>
          <a:xfrm>
            <a:off x="530998" y="348066"/>
            <a:ext cx="4338847" cy="671270"/>
            <a:chOff x="0" y="0"/>
            <a:chExt cx="5785129" cy="895027"/>
          </a:xfrm>
        </p:grpSpPr>
        <p:grpSp>
          <p:nvGrpSpPr>
            <p:cNvPr id="9" name="Group 9"/>
            <p:cNvGrpSpPr/>
            <p:nvPr/>
          </p:nvGrpSpPr>
          <p:grpSpPr>
            <a:xfrm>
              <a:off x="1568828" y="139736"/>
              <a:ext cx="4216301" cy="615554"/>
              <a:chOff x="0" y="0"/>
              <a:chExt cx="4216301" cy="615554"/>
            </a:xfrm>
          </p:grpSpPr>
          <p:sp>
            <p:nvSpPr>
              <p:cNvPr id="10" name="Freeform 10"/>
              <p:cNvSpPr/>
              <p:nvPr/>
            </p:nvSpPr>
            <p:spPr>
              <a:xfrm>
                <a:off x="0" y="0"/>
                <a:ext cx="4216301" cy="615554"/>
              </a:xfrm>
              <a:custGeom>
                <a:avLst/>
                <a:gdLst/>
                <a:ahLst/>
                <a:cxnLst/>
                <a:rect l="l" t="t" r="r" b="b"/>
                <a:pathLst>
                  <a:path w="4216301" h="615554">
                    <a:moveTo>
                      <a:pt x="0" y="0"/>
                    </a:moveTo>
                    <a:lnTo>
                      <a:pt x="4216301" y="0"/>
                    </a:lnTo>
                    <a:lnTo>
                      <a:pt x="4216301" y="615554"/>
                    </a:lnTo>
                    <a:lnTo>
                      <a:pt x="0" y="615554"/>
                    </a:lnTo>
                    <a:close/>
                  </a:path>
                </a:pathLst>
              </a:custGeom>
              <a:solidFill>
                <a:srgbClr val="000000">
                  <a:alpha val="0"/>
                </a:srgbClr>
              </a:solidFill>
            </p:spPr>
          </p:sp>
          <p:sp>
            <p:nvSpPr>
              <p:cNvPr id="11" name="TextBox 11"/>
              <p:cNvSpPr txBox="1"/>
              <p:nvPr/>
            </p:nvSpPr>
            <p:spPr>
              <a:xfrm>
                <a:off x="0" y="0"/>
                <a:ext cx="4216301" cy="615554"/>
              </a:xfrm>
              <a:prstGeom prst="rect">
                <a:avLst/>
              </a:prstGeom>
            </p:spPr>
            <p:txBody>
              <a:bodyPr lIns="0" tIns="0" rIns="0" bIns="0" rtlCol="0" anchor="t"/>
              <a:lstStyle/>
              <a:p>
                <a:pPr algn="l">
                  <a:lnSpc>
                    <a:spcPts val="2520"/>
                  </a:lnSpc>
                </a:pPr>
                <a:r>
                  <a:rPr lang="en-US" sz="2100">
                    <a:solidFill>
                      <a:srgbClr val="000000"/>
                    </a:solidFill>
                    <a:latin typeface="Montserrat"/>
                    <a:ea typeface="Montserrat"/>
                    <a:cs typeface="Montserrat"/>
                    <a:sym typeface="Montserrat"/>
                  </a:rPr>
                  <a:t>SangLehar FitnessFlow</a:t>
                </a:r>
              </a:p>
            </p:txBody>
          </p:sp>
        </p:grpSp>
        <p:sp>
          <p:nvSpPr>
            <p:cNvPr id="12" name="Freeform 12"/>
            <p:cNvSpPr/>
            <p:nvPr/>
          </p:nvSpPr>
          <p:spPr>
            <a:xfrm>
              <a:off x="0" y="0"/>
              <a:ext cx="1342540" cy="895027"/>
            </a:xfrm>
            <a:custGeom>
              <a:avLst/>
              <a:gdLst/>
              <a:ahLst/>
              <a:cxnLst/>
              <a:rect l="l" t="t" r="r" b="b"/>
              <a:pathLst>
                <a:path w="1342540" h="895027">
                  <a:moveTo>
                    <a:pt x="0" y="0"/>
                  </a:moveTo>
                  <a:lnTo>
                    <a:pt x="1342540" y="0"/>
                  </a:lnTo>
                  <a:lnTo>
                    <a:pt x="1342540" y="895027"/>
                  </a:lnTo>
                  <a:lnTo>
                    <a:pt x="0" y="895027"/>
                  </a:lnTo>
                  <a:lnTo>
                    <a:pt x="0" y="0"/>
                  </a:lnTo>
                  <a:close/>
                </a:path>
              </a:pathLst>
            </a:custGeom>
            <a:blipFill>
              <a:blip r:embed="rId4"/>
              <a:stretch>
                <a:fillRect/>
              </a:stretch>
            </a:blipFill>
          </p:spPr>
        </p:sp>
      </p:grpSp>
      <p:sp>
        <p:nvSpPr>
          <p:cNvPr id="13" name="Freeform 13"/>
          <p:cNvSpPr/>
          <p:nvPr/>
        </p:nvSpPr>
        <p:spPr>
          <a:xfrm>
            <a:off x="4722260" y="1762794"/>
            <a:ext cx="8201694" cy="8211959"/>
          </a:xfrm>
          <a:custGeom>
            <a:avLst/>
            <a:gdLst/>
            <a:ahLst/>
            <a:cxnLst/>
            <a:rect l="l" t="t" r="r" b="b"/>
            <a:pathLst>
              <a:path w="8201694" h="8211959">
                <a:moveTo>
                  <a:pt x="0" y="0"/>
                </a:moveTo>
                <a:lnTo>
                  <a:pt x="8201694" y="0"/>
                </a:lnTo>
                <a:lnTo>
                  <a:pt x="8201694" y="8211959"/>
                </a:lnTo>
                <a:lnTo>
                  <a:pt x="0" y="8211959"/>
                </a:lnTo>
                <a:lnTo>
                  <a:pt x="0" y="0"/>
                </a:lnTo>
                <a:close/>
              </a:path>
            </a:pathLst>
          </a:custGeom>
          <a:blipFill>
            <a:blip r:embed="rId5"/>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743</Words>
  <Application>Microsoft Office PowerPoint</Application>
  <PresentationFormat>Custom</PresentationFormat>
  <Paragraphs>97</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Montserrat</vt:lpstr>
      <vt:lpstr>Arimo</vt:lpstr>
      <vt:lpstr>Montserrat Bold</vt:lpstr>
      <vt:lpstr>Arial</vt:lpstr>
      <vt:lpstr>Montserrat Italics</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SlideEgg-78429-Gym PowerPoint Templates-1.pptx</dc:title>
  <cp:lastModifiedBy>PremChand Jannaram</cp:lastModifiedBy>
  <cp:revision>2</cp:revision>
  <dcterms:created xsi:type="dcterms:W3CDTF">2006-08-16T00:00:00Z</dcterms:created>
  <dcterms:modified xsi:type="dcterms:W3CDTF">2025-02-17T00:30:21Z</dcterms:modified>
  <dc:identifier>DAGfTbAtkSU</dc:identifier>
</cp:coreProperties>
</file>